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0"/>
  </p:notesMasterIdLst>
  <p:handoutMasterIdLst>
    <p:handoutMasterId r:id="rId41"/>
  </p:handoutMasterIdLst>
  <p:sldIdLst>
    <p:sldId id="256" r:id="rId2"/>
    <p:sldId id="282" r:id="rId3"/>
    <p:sldId id="327" r:id="rId4"/>
    <p:sldId id="283" r:id="rId5"/>
    <p:sldId id="300" r:id="rId6"/>
    <p:sldId id="296" r:id="rId7"/>
    <p:sldId id="297" r:id="rId8"/>
    <p:sldId id="320" r:id="rId9"/>
    <p:sldId id="321" r:id="rId10"/>
    <p:sldId id="322" r:id="rId11"/>
    <p:sldId id="301" r:id="rId12"/>
    <p:sldId id="302" r:id="rId13"/>
    <p:sldId id="326" r:id="rId14"/>
    <p:sldId id="329" r:id="rId15"/>
    <p:sldId id="303" r:id="rId16"/>
    <p:sldId id="323" r:id="rId17"/>
    <p:sldId id="313" r:id="rId18"/>
    <p:sldId id="312" r:id="rId19"/>
    <p:sldId id="307" r:id="rId20"/>
    <p:sldId id="308" r:id="rId21"/>
    <p:sldId id="304" r:id="rId22"/>
    <p:sldId id="311" r:id="rId23"/>
    <p:sldId id="305" r:id="rId24"/>
    <p:sldId id="310" r:id="rId25"/>
    <p:sldId id="306" r:id="rId26"/>
    <p:sldId id="309" r:id="rId27"/>
    <p:sldId id="314" r:id="rId28"/>
    <p:sldId id="315" r:id="rId29"/>
    <p:sldId id="316" r:id="rId30"/>
    <p:sldId id="325" r:id="rId31"/>
    <p:sldId id="317" r:id="rId32"/>
    <p:sldId id="318" r:id="rId33"/>
    <p:sldId id="324" r:id="rId34"/>
    <p:sldId id="319" r:id="rId35"/>
    <p:sldId id="328" r:id="rId36"/>
    <p:sldId id="330" r:id="rId37"/>
    <p:sldId id="281" r:id="rId38"/>
    <p:sldId id="284" r:id="rId3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2C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4628" autoAdjust="0"/>
  </p:normalViewPr>
  <p:slideViewPr>
    <p:cSldViewPr snapToGrid="0" snapToObjects="1">
      <p:cViewPr>
        <p:scale>
          <a:sx n="59" d="100"/>
          <a:sy n="59" d="100"/>
        </p:scale>
        <p:origin x="-1110" y="-954"/>
      </p:cViewPr>
      <p:guideLst>
        <p:guide orient="horz" pos="2160"/>
        <p:guide pos="2832"/>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p:scale>
          <a:sx n="60" d="100"/>
          <a:sy n="60" d="100"/>
        </p:scale>
        <p:origin x="-1675" y="7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CC3F342-334E-374C-B545-2C3695C46789}" type="datetime1">
              <a:rPr lang="en-US" smtClean="0"/>
              <a:pPr/>
              <a:t>5/20/2014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72A3565-FF62-5646-919C-5E373917D376}" type="slidenum">
              <a:rPr lang="en-US" smtClean="0"/>
              <a:pPr/>
              <a:t>‹#›</a:t>
            </a:fld>
            <a:endParaRPr lang="en-US" dirty="0"/>
          </a:p>
        </p:txBody>
      </p:sp>
    </p:spTree>
    <p:extLst>
      <p:ext uri="{BB962C8B-B14F-4D97-AF65-F5344CB8AC3E}">
        <p14:creationId xmlns:p14="http://schemas.microsoft.com/office/powerpoint/2010/main" val="211307148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5EA0632-A6D9-4049-95E4-80AB08BE78C9}" type="datetime1">
              <a:rPr lang="en-US" smtClean="0"/>
              <a:pPr/>
              <a:t>5/20/2014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E80368E-B3AC-AF41-8C08-21358BC381BE}" type="slidenum">
              <a:rPr lang="en-US" smtClean="0"/>
              <a:pPr/>
              <a:t>‹#›</a:t>
            </a:fld>
            <a:endParaRPr lang="en-US" dirty="0"/>
          </a:p>
        </p:txBody>
      </p:sp>
    </p:spTree>
    <p:extLst>
      <p:ext uri="{BB962C8B-B14F-4D97-AF65-F5344CB8AC3E}">
        <p14:creationId xmlns:p14="http://schemas.microsoft.com/office/powerpoint/2010/main" val="3549386529"/>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974062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67559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2064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Census</a:t>
            </a:r>
            <a:r>
              <a:rPr lang="en-US" baseline="0" dirty="0" smtClean="0"/>
              <a:t> 2000, Asian Pacific Islanders were most liguistically isolated household of all races in U.S. and MA.</a:t>
            </a:r>
            <a:endParaRPr lang="en-US" dirty="0" smtClean="0"/>
          </a:p>
          <a:p>
            <a:r>
              <a:rPr lang="en-US" dirty="0" smtClean="0"/>
              <a:t>Classification based on all adults (age 14 or older)</a:t>
            </a:r>
            <a:r>
              <a:rPr lang="en-US" baseline="0" dirty="0" smtClean="0"/>
              <a:t> speak language other than English very well.</a:t>
            </a:r>
          </a:p>
          <a:p>
            <a:r>
              <a:rPr lang="en-US" baseline="0" dirty="0" smtClean="0"/>
              <a:t>Data does not show population size or number of households by language.</a:t>
            </a:r>
            <a:endParaRPr lang="en-US" dirty="0"/>
          </a:p>
        </p:txBody>
      </p:sp>
    </p:spTree>
    <p:extLst>
      <p:ext uri="{BB962C8B-B14F-4D97-AF65-F5344CB8AC3E}">
        <p14:creationId xmlns:p14="http://schemas.microsoft.com/office/powerpoint/2010/main" val="3193883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77728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40472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Year Average Estimated </a:t>
            </a:r>
            <a:endParaRPr lang="en-US" dirty="0"/>
          </a:p>
        </p:txBody>
      </p:sp>
    </p:spTree>
    <p:extLst>
      <p:ext uri="{BB962C8B-B14F-4D97-AF65-F5344CB8AC3E}">
        <p14:creationId xmlns:p14="http://schemas.microsoft.com/office/powerpoint/2010/main" val="962938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notes Commonwealth’s API teen birth rate exceeds national API birth rate for 15-17 year olds.</a:t>
            </a:r>
            <a:endParaRPr lang="en-US" dirty="0"/>
          </a:p>
        </p:txBody>
      </p:sp>
    </p:spTree>
    <p:extLst>
      <p:ext uri="{BB962C8B-B14F-4D97-AF65-F5344CB8AC3E}">
        <p14:creationId xmlns:p14="http://schemas.microsoft.com/office/powerpoint/2010/main" val="1103928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06989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06352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06783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10349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Percent</a:t>
            </a:r>
            <a:r>
              <a:rPr lang="en-US" baseline="0" dirty="0" smtClean="0"/>
              <a:t> API population intake of five or more fruits and vegetables is higher nationally and higher than other races nationally.</a:t>
            </a:r>
            <a:endParaRPr lang="en-US" dirty="0"/>
          </a:p>
        </p:txBody>
      </p:sp>
    </p:spTree>
    <p:extLst>
      <p:ext uri="{BB962C8B-B14F-4D97-AF65-F5344CB8AC3E}">
        <p14:creationId xmlns:p14="http://schemas.microsoft.com/office/powerpoint/2010/main" val="2840612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37099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50313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63522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model minority” API</a:t>
            </a:r>
            <a:r>
              <a:rPr lang="en-US" baseline="0" dirty="0" smtClean="0"/>
              <a:t> women trail AA and Hispanic women.</a:t>
            </a:r>
            <a:endParaRPr lang="en-US" dirty="0"/>
          </a:p>
        </p:txBody>
      </p:sp>
    </p:spTree>
    <p:extLst>
      <p:ext uri="{BB962C8B-B14F-4D97-AF65-F5344CB8AC3E}">
        <p14:creationId xmlns:p14="http://schemas.microsoft.com/office/powerpoint/2010/main" val="4041122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36403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15971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Nationally, API</a:t>
            </a:r>
            <a:r>
              <a:rPr lang="en-US" baseline="0" dirty="0" smtClean="0"/>
              <a:t> death rates were increasing, except for 2003, the first peak.  2009 rate increase over 2008.</a:t>
            </a:r>
            <a:endParaRPr lang="en-US" dirty="0"/>
          </a:p>
        </p:txBody>
      </p:sp>
    </p:spTree>
    <p:extLst>
      <p:ext uri="{BB962C8B-B14F-4D97-AF65-F5344CB8AC3E}">
        <p14:creationId xmlns:p14="http://schemas.microsoft.com/office/powerpoint/2010/main" val="547276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763435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8677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950298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2191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982747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949557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026132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687938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380362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091921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48027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0364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infographic summarizes important key points about the ACA and women.  </a:t>
            </a:r>
          </a:p>
          <a:p>
            <a:r>
              <a:rPr lang="en-US" baseline="0" dirty="0" smtClean="0"/>
              <a:t>1.  The health care law protects women, by addressing the unique health needs of women.</a:t>
            </a:r>
          </a:p>
          <a:p>
            <a:pPr marL="232943" indent="-232943">
              <a:buAutoNum type="alphaLcPeriod"/>
            </a:pPr>
            <a:r>
              <a:rPr lang="en-US" baseline="0" dirty="0" smtClean="0"/>
              <a:t>Allows women to have access to any primary care provider or OB/GYN in their network.</a:t>
            </a:r>
          </a:p>
          <a:p>
            <a:pPr marL="232943" indent="-232943">
              <a:buAutoNum type="alphaLcPeriod"/>
            </a:pPr>
            <a:r>
              <a:rPr lang="en-US" baseline="0" dirty="0" smtClean="0"/>
              <a:t>Health coverage must include pregnancy and newborn care.</a:t>
            </a:r>
          </a:p>
          <a:p>
            <a:pPr marL="232943" indent="-232943">
              <a:buAutoNum type="alphaLcPeriod"/>
            </a:pPr>
            <a:r>
              <a:rPr lang="en-US" baseline="0" dirty="0" smtClean="0"/>
              <a:t>Insurers can’t charge women more than men for the same health coverage.</a:t>
            </a:r>
          </a:p>
          <a:p>
            <a:pPr marL="232943" indent="-232943">
              <a:buAutoNum type="alphaLcPeriod"/>
            </a:pPr>
            <a:r>
              <a:rPr lang="en-US" baseline="0" dirty="0" smtClean="0"/>
              <a:t>Insurers can’t deny coverage do to a pre-existing condition.</a:t>
            </a:r>
          </a:p>
          <a:p>
            <a:r>
              <a:rPr lang="en-US" baseline="0" dirty="0" smtClean="0"/>
              <a:t>The ACA More choices, more control, better health</a:t>
            </a:r>
            <a:endParaRPr lang="en-US" dirty="0"/>
          </a:p>
        </p:txBody>
      </p:sp>
    </p:spTree>
    <p:extLst>
      <p:ext uri="{BB962C8B-B14F-4D97-AF65-F5344CB8AC3E}">
        <p14:creationId xmlns:p14="http://schemas.microsoft.com/office/powerpoint/2010/main" val="743861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the impact of the ACA on Asian Americans</a:t>
            </a:r>
            <a:endParaRPr lang="en-US" dirty="0"/>
          </a:p>
        </p:txBody>
      </p:sp>
    </p:spTree>
    <p:extLst>
      <p:ext uri="{BB962C8B-B14F-4D97-AF65-F5344CB8AC3E}">
        <p14:creationId xmlns:p14="http://schemas.microsoft.com/office/powerpoint/2010/main" val="2152375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8981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interactive system that provides reliable and easily accessible health data to help assess needs, develop programs, and inform policies. The system is for anyone looking for US health data and is used by the public health community, policymakers, grant writers, researchers, and students. </a:t>
            </a:r>
          </a:p>
          <a:p>
            <a:endParaRPr lang="en-US" dirty="0" smtClean="0"/>
          </a:p>
          <a:p>
            <a:r>
              <a:rPr lang="en-US" dirty="0" smtClean="0"/>
              <a:t>provides state- and county-level data for all 50 states, the District of Columbia, and US territories and possessions. Data are available by gender, race and ethnicity and come from a variety of national and state sources. The system is organized into eleven main categories, including demographics, mortality, natality, reproductive health, violence, prevention, disease and mental health. Within each main category, there are numerous subcategories. </a:t>
            </a:r>
          </a:p>
          <a:p>
            <a:endParaRPr lang="en-US" dirty="0"/>
          </a:p>
        </p:txBody>
      </p:sp>
    </p:spTree>
    <p:extLst>
      <p:ext uri="{BB962C8B-B14F-4D97-AF65-F5344CB8AC3E}">
        <p14:creationId xmlns:p14="http://schemas.microsoft.com/office/powerpoint/2010/main" val="1366119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2010 Census and NCHS; 2011 Census Bureau, American Community Survey</a:t>
            </a:r>
          </a:p>
          <a:p>
            <a:r>
              <a:rPr lang="en-US" dirty="0" smtClean="0"/>
              <a:t>High</a:t>
            </a:r>
            <a:r>
              <a:rPr lang="en-US" baseline="0" dirty="0" smtClean="0"/>
              <a:t> school graduate estimate based on 25 years and older.  Some estimates may reflect Asian data alone.</a:t>
            </a:r>
            <a:endParaRPr lang="en-US" dirty="0"/>
          </a:p>
        </p:txBody>
      </p:sp>
    </p:spTree>
    <p:extLst>
      <p:ext uri="{BB962C8B-B14F-4D97-AF65-F5344CB8AC3E}">
        <p14:creationId xmlns:p14="http://schemas.microsoft.com/office/powerpoint/2010/main" val="2426669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74835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32000"/>
            <a:ext cx="7772400" cy="1104900"/>
          </a:xfrm>
        </p:spPr>
        <p:txBody>
          <a:bodyPr anchor="ctr" anchorCtr="0">
            <a:normAutofit/>
          </a:bodyPr>
          <a:lstStyle>
            <a:lvl1pPr>
              <a:defRPr sz="3000" b="1" i="0">
                <a:solidFill>
                  <a:schemeClr val="bg1"/>
                </a:solidFill>
              </a:defRPr>
            </a:lvl1pPr>
          </a:lstStyle>
          <a:p>
            <a:endParaRPr lang="en-US" dirty="0"/>
          </a:p>
        </p:txBody>
      </p:sp>
      <p:sp>
        <p:nvSpPr>
          <p:cNvPr id="3" name="Subtitle 2"/>
          <p:cNvSpPr>
            <a:spLocks noGrp="1"/>
          </p:cNvSpPr>
          <p:nvPr>
            <p:ph type="subTitle" idx="1" hasCustomPrompt="1"/>
          </p:nvPr>
        </p:nvSpPr>
        <p:spPr>
          <a:xfrm>
            <a:off x="685800" y="3341687"/>
            <a:ext cx="7772400" cy="1752600"/>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600">
                <a:solidFill>
                  <a:srgbClr val="582C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spTree>
    <p:extLst>
      <p:ext uri="{BB962C8B-B14F-4D97-AF65-F5344CB8AC3E}">
        <p14:creationId xmlns:p14="http://schemas.microsoft.com/office/powerpoint/2010/main" val="813257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244746"/>
            <a:ext cx="8229600" cy="926954"/>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8" name="Text Placeholder 2"/>
          <p:cNvSpPr>
            <a:spLocks noGrp="1"/>
          </p:cNvSpPr>
          <p:nvPr>
            <p:ph idx="1"/>
          </p:nvPr>
        </p:nvSpPr>
        <p:spPr>
          <a:xfrm>
            <a:off x="457200" y="2374901"/>
            <a:ext cx="8229600" cy="3378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txBox="1">
            <a:spLocks/>
          </p:cNvSpPr>
          <p:nvPr userDrawn="1"/>
        </p:nvSpPr>
        <p:spPr>
          <a:xfrm>
            <a:off x="457200" y="6356350"/>
            <a:ext cx="6197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D4E2F0-9FCA-AF48-901D-DC04CB44773F}" type="slidenum">
              <a:rPr lang="en-US" smtClean="0"/>
              <a:pPr/>
              <a:t>‹#›</a:t>
            </a:fld>
            <a:endParaRPr lang="en-US" dirty="0"/>
          </a:p>
        </p:txBody>
      </p:sp>
    </p:spTree>
    <p:extLst>
      <p:ext uri="{BB962C8B-B14F-4D97-AF65-F5344CB8AC3E}">
        <p14:creationId xmlns:p14="http://schemas.microsoft.com/office/powerpoint/2010/main" val="389872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469900" y="6356350"/>
            <a:ext cx="4025900" cy="365125"/>
          </a:xfrm>
          <a:prstGeom prst="rect">
            <a:avLst/>
          </a:prstGeom>
        </p:spPr>
        <p:txBody>
          <a:bodyPr/>
          <a:lstStyle/>
          <a:p>
            <a:fld id="{34D4E2F0-9FCA-AF48-901D-DC04CB44773F}" type="slidenum">
              <a:rPr lang="en-US" smtClean="0"/>
              <a:pPr/>
              <a:t>‹#›</a:t>
            </a:fld>
            <a:endParaRPr lang="en-US" dirty="0"/>
          </a:p>
        </p:txBody>
      </p:sp>
    </p:spTree>
    <p:extLst>
      <p:ext uri="{BB962C8B-B14F-4D97-AF65-F5344CB8AC3E}">
        <p14:creationId xmlns:p14="http://schemas.microsoft.com/office/powerpoint/2010/main" val="631510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575197"/>
            <a:ext cx="4038600" cy="31906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575196"/>
            <a:ext cx="4038600" cy="31906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457200" y="6356350"/>
            <a:ext cx="4038600" cy="365125"/>
          </a:xfrm>
          <a:prstGeom prst="rect">
            <a:avLst/>
          </a:prstGeom>
        </p:spPr>
        <p:txBody>
          <a:bodyPr/>
          <a:lstStyle/>
          <a:p>
            <a:fld id="{34D4E2F0-9FCA-AF48-901D-DC04CB44773F}" type="slidenum">
              <a:rPr lang="en-US" smtClean="0"/>
              <a:pPr/>
              <a:t>‹#›</a:t>
            </a:fld>
            <a:endParaRPr lang="en-US" dirty="0"/>
          </a:p>
        </p:txBody>
      </p:sp>
    </p:spTree>
    <p:extLst>
      <p:ext uri="{BB962C8B-B14F-4D97-AF65-F5344CB8AC3E}">
        <p14:creationId xmlns:p14="http://schemas.microsoft.com/office/powerpoint/2010/main" val="1467972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44746"/>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6138" y="2539918"/>
            <a:ext cx="4040188" cy="7990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536483"/>
            <a:ext cx="4040188" cy="23055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539918"/>
            <a:ext cx="4041775" cy="7990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3536483"/>
            <a:ext cx="4041775" cy="23055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317500" y="6356350"/>
            <a:ext cx="4178300" cy="365125"/>
          </a:xfrm>
          <a:prstGeom prst="rect">
            <a:avLst/>
          </a:prstGeom>
        </p:spPr>
        <p:txBody>
          <a:bodyPr/>
          <a:lstStyle/>
          <a:p>
            <a:fld id="{34D4E2F0-9FCA-AF48-901D-DC04CB44773F}" type="slidenum">
              <a:rPr lang="en-US" smtClean="0"/>
              <a:pPr/>
              <a:t>‹#›</a:t>
            </a:fld>
            <a:endParaRPr lang="en-US" dirty="0"/>
          </a:p>
        </p:txBody>
      </p:sp>
    </p:spTree>
    <p:extLst>
      <p:ext uri="{BB962C8B-B14F-4D97-AF65-F5344CB8AC3E}">
        <p14:creationId xmlns:p14="http://schemas.microsoft.com/office/powerpoint/2010/main" val="826949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457200" y="6356350"/>
            <a:ext cx="4038600" cy="365125"/>
          </a:xfrm>
          <a:prstGeom prst="rect">
            <a:avLst/>
          </a:prstGeom>
        </p:spPr>
        <p:txBody>
          <a:bodyPr/>
          <a:lstStyle/>
          <a:p>
            <a:fld id="{34D4E2F0-9FCA-AF48-901D-DC04CB44773F}" type="slidenum">
              <a:rPr lang="en-US" smtClean="0"/>
              <a:pPr/>
              <a:t>‹#›</a:t>
            </a:fld>
            <a:endParaRPr lang="en-US" dirty="0"/>
          </a:p>
        </p:txBody>
      </p:sp>
    </p:spTree>
    <p:extLst>
      <p:ext uri="{BB962C8B-B14F-4D97-AF65-F5344CB8AC3E}">
        <p14:creationId xmlns:p14="http://schemas.microsoft.com/office/powerpoint/2010/main" val="3710890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69900" y="6356350"/>
            <a:ext cx="4025900" cy="365125"/>
          </a:xfrm>
          <a:prstGeom prst="rect">
            <a:avLst/>
          </a:prstGeom>
        </p:spPr>
        <p:txBody>
          <a:bodyPr/>
          <a:lstStyle/>
          <a:p>
            <a:fld id="{34D4E2F0-9FCA-AF48-901D-DC04CB44773F}" type="slidenum">
              <a:rPr lang="en-US" smtClean="0"/>
              <a:pPr/>
              <a:t>‹#›</a:t>
            </a:fld>
            <a:endParaRPr lang="en-US" dirty="0"/>
          </a:p>
        </p:txBody>
      </p:sp>
    </p:spTree>
    <p:extLst>
      <p:ext uri="{BB962C8B-B14F-4D97-AF65-F5344CB8AC3E}">
        <p14:creationId xmlns:p14="http://schemas.microsoft.com/office/powerpoint/2010/main" val="49115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din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69900" y="6356350"/>
            <a:ext cx="4025900" cy="365125"/>
          </a:xfrm>
          <a:prstGeom prst="rect">
            <a:avLst/>
          </a:prstGeom>
        </p:spPr>
        <p:txBody>
          <a:bodyPr/>
          <a:lstStyle/>
          <a:p>
            <a:fld id="{34D4E2F0-9FCA-AF48-901D-DC04CB44773F}" type="slidenum">
              <a:rPr lang="en-US" smtClean="0"/>
              <a:pPr/>
              <a:t>‹#›</a:t>
            </a:fld>
            <a:endParaRPr lang="en-US" dirty="0"/>
          </a:p>
        </p:txBody>
      </p:sp>
    </p:spTree>
    <p:extLst>
      <p:ext uri="{BB962C8B-B14F-4D97-AF65-F5344CB8AC3E}">
        <p14:creationId xmlns:p14="http://schemas.microsoft.com/office/powerpoint/2010/main" val="2856787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44746"/>
            <a:ext cx="8229600" cy="926954"/>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374901"/>
            <a:ext cx="8229600" cy="3378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5"/>
          <p:cNvSpPr>
            <a:spLocks noGrp="1"/>
          </p:cNvSpPr>
          <p:nvPr>
            <p:ph type="sldNum" sz="quarter" idx="4"/>
          </p:nvPr>
        </p:nvSpPr>
        <p:spPr>
          <a:xfrm>
            <a:off x="457200" y="6356350"/>
            <a:ext cx="2631917" cy="365125"/>
          </a:xfrm>
          <a:prstGeom prst="rect">
            <a:avLst/>
          </a:prstGeom>
        </p:spPr>
        <p:txBody>
          <a:bodyPr/>
          <a:lstStyle/>
          <a:p>
            <a:fld id="{34D4E2F0-9FCA-AF48-901D-DC04CB44773F}" type="slidenum">
              <a:rPr lang="en-US" smtClean="0"/>
              <a:pPr/>
              <a:t>‹#›</a:t>
            </a:fld>
            <a:endParaRPr lang="en-US" dirty="0"/>
          </a:p>
        </p:txBody>
      </p:sp>
    </p:spTree>
    <p:extLst>
      <p:ext uri="{BB962C8B-B14F-4D97-AF65-F5344CB8AC3E}">
        <p14:creationId xmlns:p14="http://schemas.microsoft.com/office/powerpoint/2010/main" val="423455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p:txStyles>
    <p:titleStyle>
      <a:lvl1pPr algn="l" defTabSz="457200" rtl="0" eaLnBrk="1" latinLnBrk="0" hangingPunct="1">
        <a:spcBef>
          <a:spcPct val="0"/>
        </a:spcBef>
        <a:buNone/>
        <a:defRPr sz="2800" b="1" kern="1200">
          <a:solidFill>
            <a:srgbClr val="582C83"/>
          </a:solidFill>
          <a:latin typeface="Arial"/>
          <a:ea typeface="+mj-ea"/>
          <a:cs typeface="Arial"/>
        </a:defRPr>
      </a:lvl1pPr>
    </p:titleStyle>
    <p:bodyStyle>
      <a:lvl1pPr marL="342900" indent="-342900" algn="l" defTabSz="457200" rtl="0" eaLnBrk="1" latinLnBrk="0" hangingPunct="1">
        <a:spcBef>
          <a:spcPct val="20000"/>
        </a:spcBef>
        <a:buClr>
          <a:schemeClr val="tx2"/>
        </a:buClr>
        <a:buSzPct val="80000"/>
        <a:buFont typeface="Wingdings 3" pitchFamily="18" charset="2"/>
        <a:buChar char=""/>
        <a:defRPr sz="2400" kern="1200">
          <a:solidFill>
            <a:srgbClr val="582C83"/>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womenshealth.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Marian.Mehegan@hhs.gov"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healthstatus2020.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http://www.surveymonkey.com/s/RP3VYJ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wmf"/><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032000"/>
            <a:ext cx="7976937" cy="1104900"/>
          </a:xfrm>
        </p:spPr>
        <p:txBody>
          <a:bodyPr>
            <a:normAutofit fontScale="90000"/>
          </a:bodyPr>
          <a:lstStyle/>
          <a:p>
            <a:r>
              <a:rPr lang="en-US" sz="2800" dirty="0" smtClean="0"/>
              <a:t>U.S. Department of Health and Human Services </a:t>
            </a:r>
            <a:r>
              <a:rPr lang="en-US" sz="2400" dirty="0" smtClean="0"/>
              <a:t/>
            </a:r>
            <a:br>
              <a:rPr lang="en-US" sz="2400" dirty="0" smtClean="0"/>
            </a:br>
            <a:r>
              <a:rPr lang="en-US" sz="2400" dirty="0" smtClean="0"/>
              <a:t>Office </a:t>
            </a:r>
            <a:r>
              <a:rPr lang="en-US" sz="2400" dirty="0"/>
              <a:t>on Women’s </a:t>
            </a:r>
            <a:r>
              <a:rPr lang="en-US" sz="2400" dirty="0" smtClean="0"/>
              <a:t>Health</a:t>
            </a:r>
            <a:endParaRPr lang="en-US" sz="2400" dirty="0"/>
          </a:p>
        </p:txBody>
      </p:sp>
      <p:sp>
        <p:nvSpPr>
          <p:cNvPr id="3" name="Subtitle 2"/>
          <p:cNvSpPr>
            <a:spLocks noGrp="1"/>
          </p:cNvSpPr>
          <p:nvPr>
            <p:ph type="subTitle" idx="1"/>
          </p:nvPr>
        </p:nvSpPr>
        <p:spPr>
          <a:xfrm>
            <a:off x="818147" y="3341687"/>
            <a:ext cx="7844588" cy="1182187"/>
          </a:xfrm>
        </p:spPr>
        <p:txBody>
          <a:bodyPr>
            <a:normAutofit/>
          </a:bodyPr>
          <a:lstStyle/>
          <a:p>
            <a:r>
              <a:rPr lang="en-US" sz="2800" b="1" i="1" dirty="0" smtClean="0"/>
              <a:t>National </a:t>
            </a:r>
            <a:r>
              <a:rPr lang="en-US" sz="2800" b="1" i="1" dirty="0" smtClean="0"/>
              <a:t>Health Indicators for </a:t>
            </a:r>
            <a:r>
              <a:rPr lang="en-US" sz="2800" b="1" i="1" dirty="0" smtClean="0"/>
              <a:t>Asian Women</a:t>
            </a:r>
          </a:p>
        </p:txBody>
      </p:sp>
      <p:sp>
        <p:nvSpPr>
          <p:cNvPr id="4" name="Rectangle 3"/>
          <p:cNvSpPr/>
          <p:nvPr/>
        </p:nvSpPr>
        <p:spPr>
          <a:xfrm>
            <a:off x="134259" y="6313924"/>
            <a:ext cx="6614887" cy="415498"/>
          </a:xfrm>
          <a:prstGeom prst="rect">
            <a:avLst/>
          </a:prstGeom>
        </p:spPr>
        <p:txBody>
          <a:bodyPr wrap="square">
            <a:spAutoFit/>
          </a:bodyPr>
          <a:lstStyle/>
          <a:p>
            <a:r>
              <a:rPr lang="en-US" sz="1050" dirty="0" smtClean="0"/>
              <a:t>The findings and conclusions in this presentation are those of the author and do not necessarily represent the views of the U.S. Department of Health and Human Services’ Office on Women’s Health.</a:t>
            </a:r>
            <a:endParaRPr lang="en-US" sz="1050" dirty="0"/>
          </a:p>
        </p:txBody>
      </p:sp>
      <p:sp>
        <p:nvSpPr>
          <p:cNvPr id="5" name="TextBox 4"/>
          <p:cNvSpPr txBox="1"/>
          <p:nvPr/>
        </p:nvSpPr>
        <p:spPr>
          <a:xfrm>
            <a:off x="2562725" y="4523874"/>
            <a:ext cx="6100011" cy="1077218"/>
          </a:xfrm>
          <a:prstGeom prst="rect">
            <a:avLst/>
          </a:prstGeom>
          <a:noFill/>
        </p:spPr>
        <p:txBody>
          <a:bodyPr wrap="square" rtlCol="0">
            <a:spAutoFit/>
          </a:bodyPr>
          <a:lstStyle/>
          <a:p>
            <a:pPr algn="r"/>
            <a:r>
              <a:rPr lang="en-US" sz="1600" b="1" i="1" dirty="0">
                <a:solidFill>
                  <a:schemeClr val="tx2"/>
                </a:solidFill>
                <a:latin typeface="Arial" panose="020B0604020202020204" pitchFamily="34" charset="0"/>
                <a:cs typeface="Arial" panose="020B0604020202020204" pitchFamily="34" charset="0"/>
              </a:rPr>
              <a:t>The 2nd State of Asian Women’s Health in Massachusetts </a:t>
            </a:r>
          </a:p>
          <a:p>
            <a:pPr algn="r"/>
            <a:r>
              <a:rPr lang="en-US" sz="1600" b="1" i="1" dirty="0" smtClean="0">
                <a:solidFill>
                  <a:schemeClr val="tx2"/>
                </a:solidFill>
                <a:latin typeface="Arial" panose="020B0604020202020204" pitchFamily="34" charset="0"/>
                <a:cs typeface="Arial" panose="020B0604020202020204" pitchFamily="34" charset="0"/>
              </a:rPr>
              <a:t>Marian </a:t>
            </a:r>
            <a:r>
              <a:rPr lang="en-US" sz="1600" b="1" i="1" dirty="0" smtClean="0">
                <a:solidFill>
                  <a:schemeClr val="tx2"/>
                </a:solidFill>
                <a:latin typeface="Arial" panose="020B0604020202020204" pitchFamily="34" charset="0"/>
                <a:cs typeface="Arial" panose="020B0604020202020204" pitchFamily="34" charset="0"/>
              </a:rPr>
              <a:t>Mehegan, DDS, MPH</a:t>
            </a:r>
          </a:p>
          <a:p>
            <a:pPr algn="r"/>
            <a:r>
              <a:rPr lang="en-US" sz="1600" b="1" i="1" dirty="0" smtClean="0">
                <a:solidFill>
                  <a:schemeClr val="tx2"/>
                </a:solidFill>
                <a:latin typeface="Arial" panose="020B0604020202020204" pitchFamily="34" charset="0"/>
                <a:cs typeface="Arial" panose="020B0604020202020204" pitchFamily="34" charset="0"/>
              </a:rPr>
              <a:t>HHS OASH Region I  Boston</a:t>
            </a:r>
            <a:endParaRPr lang="en-US" sz="1600" b="1" i="1" dirty="0">
              <a:solidFill>
                <a:schemeClr val="tx2"/>
              </a:solidFill>
              <a:latin typeface="Arial" panose="020B0604020202020204" pitchFamily="34" charset="0"/>
              <a:cs typeface="Arial" panose="020B0604020202020204" pitchFamily="34" charset="0"/>
            </a:endParaRPr>
          </a:p>
          <a:p>
            <a:pPr algn="r"/>
            <a:r>
              <a:rPr lang="en-US" sz="1600" b="1" i="1" dirty="0" smtClean="0">
                <a:solidFill>
                  <a:schemeClr val="tx2"/>
                </a:solidFill>
                <a:latin typeface="Arial" panose="020B0604020202020204" pitchFamily="34" charset="0"/>
                <a:cs typeface="Arial" panose="020B0604020202020204" pitchFamily="34" charset="0"/>
              </a:rPr>
              <a:t>May 21, 2014 </a:t>
            </a:r>
          </a:p>
        </p:txBody>
      </p:sp>
    </p:spTree>
    <p:extLst>
      <p:ext uri="{BB962C8B-B14F-4D97-AF65-F5344CB8AC3E}">
        <p14:creationId xmlns:p14="http://schemas.microsoft.com/office/powerpoint/2010/main" val="3378526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9946"/>
            <a:ext cx="8229600" cy="926954"/>
          </a:xfrm>
        </p:spPr>
        <p:txBody>
          <a:bodyPr/>
          <a:lstStyle/>
          <a:p>
            <a:r>
              <a:rPr lang="en-US" dirty="0" smtClean="0"/>
              <a:t>Percent Female Population 2011</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9101" y="2102185"/>
            <a:ext cx="6591609" cy="3378200"/>
          </a:xfrm>
        </p:spPr>
      </p:pic>
    </p:spTree>
    <p:extLst>
      <p:ext uri="{BB962C8B-B14F-4D97-AF65-F5344CB8AC3E}">
        <p14:creationId xmlns:p14="http://schemas.microsoft.com/office/powerpoint/2010/main" val="3475440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955988"/>
            <a:ext cx="8229600" cy="926954"/>
          </a:xfrm>
        </p:spPr>
        <p:txBody>
          <a:bodyPr>
            <a:noAutofit/>
          </a:bodyPr>
          <a:lstStyle/>
          <a:p>
            <a:r>
              <a:rPr lang="en-US" i="1" dirty="0" smtClean="0"/>
              <a:t>% Female </a:t>
            </a:r>
            <a:r>
              <a:rPr lang="en-US" i="1" dirty="0" smtClean="0"/>
              <a:t>Led </a:t>
            </a:r>
            <a:r>
              <a:rPr lang="en-US" i="1" dirty="0" smtClean="0"/>
              <a:t>Households, Children and Poverty 2000</a:t>
            </a:r>
            <a:endParaRPr lang="en-US" i="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6195" y="2374900"/>
            <a:ext cx="6591609" cy="3378200"/>
          </a:xfrm>
        </p:spPr>
      </p:pic>
    </p:spTree>
    <p:extLst>
      <p:ext uri="{BB962C8B-B14F-4D97-AF65-F5344CB8AC3E}">
        <p14:creationId xmlns:p14="http://schemas.microsoft.com/office/powerpoint/2010/main" val="1850243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955988"/>
            <a:ext cx="8229600" cy="926954"/>
          </a:xfrm>
        </p:spPr>
        <p:txBody>
          <a:bodyPr>
            <a:normAutofit fontScale="90000"/>
          </a:bodyPr>
          <a:lstStyle/>
          <a:p>
            <a:r>
              <a:rPr lang="en-US" i="1" dirty="0" smtClean="0"/>
              <a:t>Percent Households </a:t>
            </a:r>
            <a:r>
              <a:rPr lang="en-US" i="1" dirty="0" smtClean="0"/>
              <a:t>Linguistically </a:t>
            </a:r>
            <a:r>
              <a:rPr lang="en-US" i="1" dirty="0" smtClean="0"/>
              <a:t>Isolated, 2000</a:t>
            </a:r>
            <a:endParaRPr lang="en-US" i="1" dirty="0"/>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5563" y="2134268"/>
            <a:ext cx="6591609" cy="3378200"/>
          </a:xfrm>
        </p:spPr>
      </p:pic>
    </p:spTree>
    <p:extLst>
      <p:ext uri="{BB962C8B-B14F-4D97-AF65-F5344CB8AC3E}">
        <p14:creationId xmlns:p14="http://schemas.microsoft.com/office/powerpoint/2010/main" val="1389143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905" y="972030"/>
            <a:ext cx="8229600" cy="926954"/>
          </a:xfrm>
        </p:spPr>
        <p:txBody>
          <a:bodyPr/>
          <a:lstStyle/>
          <a:p>
            <a:r>
              <a:rPr lang="en-US" i="1" dirty="0" smtClean="0"/>
              <a:t>What Does This Indicate?</a:t>
            </a:r>
            <a:endParaRPr lang="en-US" i="1" dirty="0"/>
          </a:p>
        </p:txBody>
      </p:sp>
      <p:sp>
        <p:nvSpPr>
          <p:cNvPr id="3" name="Content Placeholder 2"/>
          <p:cNvSpPr>
            <a:spLocks noGrp="1"/>
          </p:cNvSpPr>
          <p:nvPr>
            <p:ph idx="1"/>
          </p:nvPr>
        </p:nvSpPr>
        <p:spPr>
          <a:xfrm>
            <a:off x="457200" y="1898984"/>
            <a:ext cx="8229600" cy="3854117"/>
          </a:xfrm>
        </p:spPr>
        <p:txBody>
          <a:bodyPr>
            <a:normAutofit fontScale="92500" lnSpcReduction="10000"/>
          </a:bodyPr>
          <a:lstStyle/>
          <a:p>
            <a:pPr>
              <a:spcBef>
                <a:spcPts val="1800"/>
              </a:spcBef>
            </a:pPr>
            <a:r>
              <a:rPr lang="en-US" dirty="0" smtClean="0"/>
              <a:t>Asian women are a small number of the population relative to other female racial groups.</a:t>
            </a:r>
          </a:p>
          <a:p>
            <a:pPr>
              <a:spcBef>
                <a:spcPts val="1800"/>
              </a:spcBef>
            </a:pPr>
            <a:r>
              <a:rPr lang="en-US" dirty="0" smtClean="0"/>
              <a:t>As of last Census, Asian women were the largest racial group heading households below poverty and with children under 18 years.</a:t>
            </a:r>
          </a:p>
          <a:p>
            <a:pPr>
              <a:spcBef>
                <a:spcPts val="1800"/>
              </a:spcBef>
            </a:pPr>
            <a:r>
              <a:rPr lang="en-US" dirty="0" smtClean="0"/>
              <a:t>In MA, more Asian women below poverty are heading households with children under age 18 relative to the U.S. </a:t>
            </a:r>
          </a:p>
          <a:p>
            <a:pPr>
              <a:spcBef>
                <a:spcPts val="1800"/>
              </a:spcBef>
            </a:pPr>
            <a:r>
              <a:rPr lang="en-US" dirty="0" smtClean="0"/>
              <a:t>Although data not available for Asian women, with the 2000 Census, API households in MA were the largest number of linguistically isolated compared to other groups.</a:t>
            </a:r>
          </a:p>
          <a:p>
            <a:endParaRPr lang="en-US" dirty="0"/>
          </a:p>
        </p:txBody>
      </p:sp>
    </p:spTree>
    <p:extLst>
      <p:ext uri="{BB962C8B-B14F-4D97-AF65-F5344CB8AC3E}">
        <p14:creationId xmlns:p14="http://schemas.microsoft.com/office/powerpoint/2010/main" val="2597535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8072"/>
            <a:ext cx="8229600" cy="926954"/>
          </a:xfrm>
        </p:spPr>
        <p:txBody>
          <a:bodyPr>
            <a:normAutofit/>
          </a:bodyPr>
          <a:lstStyle/>
          <a:p>
            <a:r>
              <a:rPr lang="en-US" sz="3200" i="1" dirty="0" smtClean="0"/>
              <a:t>HLI Implications – Barriers to Access</a:t>
            </a:r>
            <a:endParaRPr lang="en-US" sz="3200" i="1" dirty="0"/>
          </a:p>
        </p:txBody>
      </p:sp>
      <p:sp>
        <p:nvSpPr>
          <p:cNvPr id="3" name="Content Placeholder 2"/>
          <p:cNvSpPr>
            <a:spLocks noGrp="1"/>
          </p:cNvSpPr>
          <p:nvPr>
            <p:ph idx="1"/>
          </p:nvPr>
        </p:nvSpPr>
        <p:spPr>
          <a:xfrm>
            <a:off x="850232" y="2374901"/>
            <a:ext cx="6641431" cy="3378200"/>
          </a:xfrm>
        </p:spPr>
        <p:txBody>
          <a:bodyPr/>
          <a:lstStyle/>
          <a:p>
            <a:endParaRPr lang="en-US" dirty="0" smtClean="0"/>
          </a:p>
          <a:p>
            <a:pPr marL="0" indent="0" algn="ctr">
              <a:buNone/>
            </a:pPr>
            <a:r>
              <a:rPr lang="en-US" sz="3200" i="1" dirty="0" smtClean="0"/>
              <a:t>Households that are linguistically isolated have less access to medical and social services.</a:t>
            </a:r>
            <a:endParaRPr lang="en-US" sz="3200" i="1" dirty="0"/>
          </a:p>
        </p:txBody>
      </p:sp>
    </p:spTree>
    <p:extLst>
      <p:ext uri="{BB962C8B-B14F-4D97-AF65-F5344CB8AC3E}">
        <p14:creationId xmlns:p14="http://schemas.microsoft.com/office/powerpoint/2010/main" val="3177436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1269"/>
            <a:ext cx="8229600" cy="926954"/>
          </a:xfrm>
        </p:spPr>
        <p:txBody>
          <a:bodyPr>
            <a:normAutofit fontScale="90000"/>
          </a:bodyPr>
          <a:lstStyle/>
          <a:p>
            <a:r>
              <a:rPr lang="en-US" i="1" dirty="0" smtClean="0"/>
              <a:t>Reporting </a:t>
            </a:r>
            <a:r>
              <a:rPr lang="en-US" i="1" dirty="0" smtClean="0"/>
              <a:t>No Health Insurance, </a:t>
            </a:r>
            <a:r>
              <a:rPr lang="en-US" i="1" dirty="0"/>
              <a:t>Ages 18-64 </a:t>
            </a:r>
            <a:r>
              <a:rPr lang="en-US" i="1" dirty="0" smtClean="0"/>
              <a:t/>
            </a:r>
            <a:br>
              <a:rPr lang="en-US" i="1" dirty="0" smtClean="0"/>
            </a:br>
            <a:r>
              <a:rPr lang="en-US" i="1" dirty="0" smtClean="0"/>
              <a:t>Age-Adjusted 2008-2010</a:t>
            </a:r>
            <a:br>
              <a:rPr lang="en-US" i="1" dirty="0" smtClean="0"/>
            </a:br>
            <a:endParaRPr lang="en-US" i="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28070" y="2125318"/>
            <a:ext cx="6591609" cy="3378200"/>
          </a:xfrm>
        </p:spPr>
      </p:pic>
    </p:spTree>
    <p:extLst>
      <p:ext uri="{BB962C8B-B14F-4D97-AF65-F5344CB8AC3E}">
        <p14:creationId xmlns:p14="http://schemas.microsoft.com/office/powerpoint/2010/main" val="2904558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4115"/>
            <a:ext cx="8229600" cy="926954"/>
          </a:xfrm>
        </p:spPr>
        <p:txBody>
          <a:bodyPr/>
          <a:lstStyle/>
          <a:p>
            <a:r>
              <a:rPr lang="en-US" dirty="0" smtClean="0"/>
              <a:t>Total Birth Rate 15-17 Years 2006-2008*</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3269" y="2171701"/>
            <a:ext cx="6591609" cy="3378200"/>
          </a:xfrm>
        </p:spPr>
      </p:pic>
    </p:spTree>
    <p:extLst>
      <p:ext uri="{BB962C8B-B14F-4D97-AF65-F5344CB8AC3E}">
        <p14:creationId xmlns:p14="http://schemas.microsoft.com/office/powerpoint/2010/main" val="594625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7862"/>
            <a:ext cx="8229600" cy="926954"/>
          </a:xfrm>
        </p:spPr>
        <p:txBody>
          <a:bodyPr/>
          <a:lstStyle/>
          <a:p>
            <a:r>
              <a:rPr lang="en-US" i="1" dirty="0" smtClean="0"/>
              <a:t>% Females 20+ </a:t>
            </a:r>
            <a:r>
              <a:rPr lang="en-US" i="1" dirty="0" smtClean="0"/>
              <a:t>Obese, Age-Adjusted 2011</a:t>
            </a:r>
            <a:endParaRPr lang="en-US" i="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6195" y="2374900"/>
            <a:ext cx="6591609" cy="3378200"/>
          </a:xfrm>
        </p:spPr>
      </p:pic>
    </p:spTree>
    <p:extLst>
      <p:ext uri="{BB962C8B-B14F-4D97-AF65-F5344CB8AC3E}">
        <p14:creationId xmlns:p14="http://schemas.microsoft.com/office/powerpoint/2010/main" val="3439462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7862"/>
            <a:ext cx="8229600" cy="926954"/>
          </a:xfrm>
        </p:spPr>
        <p:txBody>
          <a:bodyPr>
            <a:normAutofit fontScale="90000"/>
          </a:bodyPr>
          <a:lstStyle/>
          <a:p>
            <a:r>
              <a:rPr lang="en-US" i="1" dirty="0" smtClean="0"/>
              <a:t>Percent </a:t>
            </a:r>
            <a:r>
              <a:rPr lang="en-US" i="1" dirty="0" smtClean="0"/>
              <a:t>API </a:t>
            </a:r>
            <a:r>
              <a:rPr lang="en-US" i="1" dirty="0" smtClean="0"/>
              <a:t>Females 20+ </a:t>
            </a:r>
            <a:r>
              <a:rPr lang="en-US" i="1" dirty="0" smtClean="0"/>
              <a:t>Obese</a:t>
            </a:r>
            <a:r>
              <a:rPr lang="en-US" i="1" dirty="0"/>
              <a:t>, Age-Adjusted</a:t>
            </a:r>
            <a:br>
              <a:rPr lang="en-US" i="1" dirty="0"/>
            </a:br>
            <a:r>
              <a:rPr lang="en-US" i="1" dirty="0" smtClean="0"/>
              <a:t>2005-2010* </a:t>
            </a:r>
            <a:endParaRPr lang="en-US" i="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6195" y="2374900"/>
            <a:ext cx="6591609" cy="3378200"/>
          </a:xfrm>
        </p:spPr>
      </p:pic>
    </p:spTree>
    <p:extLst>
      <p:ext uri="{BB962C8B-B14F-4D97-AF65-F5344CB8AC3E}">
        <p14:creationId xmlns:p14="http://schemas.microsoft.com/office/powerpoint/2010/main" val="33162608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779" y="972030"/>
            <a:ext cx="8229600" cy="926954"/>
          </a:xfrm>
        </p:spPr>
        <p:txBody>
          <a:bodyPr>
            <a:normAutofit fontScale="90000"/>
          </a:bodyPr>
          <a:lstStyle/>
          <a:p>
            <a:r>
              <a:rPr lang="en-US" i="1" dirty="0" smtClean="0"/>
              <a:t>Percent Any Exercise Last 30 Days, </a:t>
            </a:r>
            <a:r>
              <a:rPr lang="en-US" i="1" dirty="0" smtClean="0"/>
              <a:t>Age-Adjusted</a:t>
            </a:r>
            <a:br>
              <a:rPr lang="en-US" i="1" dirty="0" smtClean="0"/>
            </a:br>
            <a:r>
              <a:rPr lang="en-US" i="1" dirty="0" smtClean="0"/>
              <a:t>2008-2010</a:t>
            </a:r>
            <a:endParaRPr lang="en-US" i="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6195" y="2374900"/>
            <a:ext cx="6591609" cy="3378200"/>
          </a:xfrm>
        </p:spPr>
      </p:pic>
    </p:spTree>
    <p:extLst>
      <p:ext uri="{BB962C8B-B14F-4D97-AF65-F5344CB8AC3E}">
        <p14:creationId xmlns:p14="http://schemas.microsoft.com/office/powerpoint/2010/main" val="3925425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158" y="789551"/>
            <a:ext cx="5670884" cy="926954"/>
          </a:xfrm>
        </p:spPr>
        <p:txBody>
          <a:bodyPr>
            <a:normAutofit fontScale="90000"/>
          </a:bodyPr>
          <a:lstStyle/>
          <a:p>
            <a:r>
              <a:rPr lang="en-US" i="1" dirty="0" smtClean="0"/>
              <a:t>An Introduction to the USDHHS Office on Women’s Health</a:t>
            </a:r>
            <a:endParaRPr lang="en-US" i="1" dirty="0"/>
          </a:p>
        </p:txBody>
      </p:sp>
      <p:sp>
        <p:nvSpPr>
          <p:cNvPr id="3" name="Content Placeholder 2"/>
          <p:cNvSpPr>
            <a:spLocks noGrp="1"/>
          </p:cNvSpPr>
          <p:nvPr>
            <p:ph idx="1"/>
          </p:nvPr>
        </p:nvSpPr>
        <p:spPr>
          <a:xfrm>
            <a:off x="529388" y="2855489"/>
            <a:ext cx="8229600" cy="2999879"/>
          </a:xfrm>
        </p:spPr>
        <p:txBody>
          <a:bodyPr>
            <a:normAutofit/>
          </a:bodyPr>
          <a:lstStyle/>
          <a:p>
            <a:pPr>
              <a:spcBef>
                <a:spcPts val="1200"/>
              </a:spcBef>
            </a:pPr>
            <a:r>
              <a:rPr lang="en-US" dirty="0" smtClean="0"/>
              <a:t>One </a:t>
            </a:r>
            <a:r>
              <a:rPr lang="en-US" dirty="0"/>
              <a:t>of twelve public health programs in the Office of the Assistant Secretary for Health (OASH</a:t>
            </a:r>
            <a:r>
              <a:rPr lang="en-US" dirty="0" smtClean="0"/>
              <a:t>)</a:t>
            </a:r>
          </a:p>
          <a:p>
            <a:pPr>
              <a:spcBef>
                <a:spcPts val="1200"/>
              </a:spcBef>
            </a:pPr>
            <a:r>
              <a:rPr lang="en-US" dirty="0" smtClean="0"/>
              <a:t>Sex and Gender and racial/ethnic differences in women’s health</a:t>
            </a:r>
          </a:p>
          <a:p>
            <a:pPr>
              <a:spcBef>
                <a:spcPts val="1200"/>
              </a:spcBef>
            </a:pPr>
            <a:r>
              <a:rPr lang="en-US" dirty="0" smtClean="0"/>
              <a:t>Website for education information and resources located at: </a:t>
            </a:r>
            <a:r>
              <a:rPr lang="en-US" dirty="0" smtClean="0">
                <a:hlinkClick r:id="rId3"/>
              </a:rPr>
              <a:t>www.womenshealth.gov</a:t>
            </a:r>
            <a:r>
              <a:rPr lang="en-US" dirty="0" smtClean="0"/>
              <a:t> or via the OWH Help Line @ 800-994-9662</a:t>
            </a:r>
          </a:p>
          <a:p>
            <a:pPr marL="0" indent="0">
              <a:spcBef>
                <a:spcPts val="1200"/>
              </a:spcBef>
              <a:buNone/>
            </a:pPr>
            <a:endParaRPr lang="en-US" dirty="0"/>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2104" y="1130966"/>
            <a:ext cx="4443664" cy="1684421"/>
          </a:xfrm>
          <a:prstGeom prst="rect">
            <a:avLst/>
          </a:prstGeom>
        </p:spPr>
      </p:pic>
    </p:spTree>
    <p:extLst>
      <p:ext uri="{BB962C8B-B14F-4D97-AF65-F5344CB8AC3E}">
        <p14:creationId xmlns:p14="http://schemas.microsoft.com/office/powerpoint/2010/main" val="3599571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905" y="907862"/>
            <a:ext cx="8229600" cy="926954"/>
          </a:xfrm>
        </p:spPr>
        <p:txBody>
          <a:bodyPr>
            <a:normAutofit fontScale="90000"/>
          </a:bodyPr>
          <a:lstStyle/>
          <a:p>
            <a:r>
              <a:rPr lang="en-US" sz="3200" i="1" dirty="0" smtClean="0"/>
              <a:t>Eating Fruits and Vegetables, </a:t>
            </a:r>
            <a:r>
              <a:rPr lang="en-US" sz="3200" i="1" dirty="0" smtClean="0"/>
              <a:t>Age-Adjusted</a:t>
            </a:r>
            <a:br>
              <a:rPr lang="en-US" sz="3200" i="1" dirty="0" smtClean="0"/>
            </a:br>
            <a:r>
              <a:rPr lang="en-US" sz="3200" i="1" dirty="0" smtClean="0"/>
              <a:t>2007-2009*</a:t>
            </a:r>
            <a:endParaRPr lang="en-US" sz="3200" i="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6195" y="2374900"/>
            <a:ext cx="6591609" cy="3378200"/>
          </a:xfrm>
        </p:spPr>
      </p:pic>
    </p:spTree>
    <p:extLst>
      <p:ext uri="{BB962C8B-B14F-4D97-AF65-F5344CB8AC3E}">
        <p14:creationId xmlns:p14="http://schemas.microsoft.com/office/powerpoint/2010/main" val="6688940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1269"/>
            <a:ext cx="8229600" cy="926954"/>
          </a:xfrm>
        </p:spPr>
        <p:txBody>
          <a:bodyPr>
            <a:normAutofit fontScale="90000"/>
          </a:bodyPr>
          <a:lstStyle/>
          <a:p>
            <a:r>
              <a:rPr lang="en-US" i="1" dirty="0" smtClean="0"/>
              <a:t>Routine </a:t>
            </a:r>
            <a:r>
              <a:rPr lang="en-US" i="1" dirty="0" smtClean="0"/>
              <a:t>Physical Exam Past 2 Years, </a:t>
            </a:r>
            <a:r>
              <a:rPr lang="en-US" i="1" dirty="0" smtClean="0"/>
              <a:t>Age-Adjusted 2008-2010</a:t>
            </a:r>
            <a:endParaRPr lang="en-US" i="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6195" y="2374900"/>
            <a:ext cx="6591609" cy="3378200"/>
          </a:xfrm>
        </p:spPr>
      </p:pic>
    </p:spTree>
    <p:extLst>
      <p:ext uri="{BB962C8B-B14F-4D97-AF65-F5344CB8AC3E}">
        <p14:creationId xmlns:p14="http://schemas.microsoft.com/office/powerpoint/2010/main" val="2435708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905" y="907862"/>
            <a:ext cx="8229600" cy="926954"/>
          </a:xfrm>
        </p:spPr>
        <p:txBody>
          <a:bodyPr>
            <a:normAutofit fontScale="90000"/>
          </a:bodyPr>
          <a:lstStyle/>
          <a:p>
            <a:r>
              <a:rPr lang="en-US" i="1" dirty="0" smtClean="0"/>
              <a:t>API </a:t>
            </a:r>
            <a:r>
              <a:rPr lang="en-US" i="1" dirty="0" smtClean="0"/>
              <a:t>Females Reporting Routine Physical Exam Last Two Years – </a:t>
            </a:r>
            <a:r>
              <a:rPr lang="en-US" i="1" dirty="0" smtClean="0"/>
              <a:t>Age-Adjusted 2005-2010</a:t>
            </a:r>
            <a:endParaRPr lang="en-US" i="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6195" y="2374900"/>
            <a:ext cx="6591609" cy="3378200"/>
          </a:xfrm>
        </p:spPr>
      </p:pic>
    </p:spTree>
    <p:extLst>
      <p:ext uri="{BB962C8B-B14F-4D97-AF65-F5344CB8AC3E}">
        <p14:creationId xmlns:p14="http://schemas.microsoft.com/office/powerpoint/2010/main" val="18486857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081" y="856105"/>
            <a:ext cx="8229600" cy="926954"/>
          </a:xfrm>
        </p:spPr>
        <p:txBody>
          <a:bodyPr>
            <a:normAutofit fontScale="90000"/>
          </a:bodyPr>
          <a:lstStyle/>
          <a:p>
            <a:r>
              <a:rPr lang="en-US" sz="3100" i="1" dirty="0"/>
              <a:t>Pap Smear Within Three </a:t>
            </a:r>
            <a:r>
              <a:rPr lang="en-US" sz="3100" i="1" dirty="0" smtClean="0"/>
              <a:t>Years, </a:t>
            </a:r>
            <a:r>
              <a:rPr lang="en-US" sz="3100" i="1" dirty="0" smtClean="0"/>
              <a:t>Age-Adjusted 2008-2010</a:t>
            </a:r>
            <a:r>
              <a:rPr lang="en-US" dirty="0"/>
              <a:t/>
            </a:r>
            <a:br>
              <a:rPr lang="en-US" dirty="0"/>
            </a:b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6195" y="2374900"/>
            <a:ext cx="6591609" cy="3378200"/>
          </a:xfrm>
        </p:spPr>
      </p:pic>
    </p:spTree>
    <p:extLst>
      <p:ext uri="{BB962C8B-B14F-4D97-AF65-F5344CB8AC3E}">
        <p14:creationId xmlns:p14="http://schemas.microsoft.com/office/powerpoint/2010/main" val="218262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0" y="1020157"/>
            <a:ext cx="8373979" cy="926954"/>
          </a:xfrm>
        </p:spPr>
        <p:txBody>
          <a:bodyPr>
            <a:noAutofit/>
          </a:bodyPr>
          <a:lstStyle/>
          <a:p>
            <a:r>
              <a:rPr lang="en-US" i="1" dirty="0" smtClean="0"/>
              <a:t>Adults =/&gt; 40 Reporting Mammogram Last 2 Years, </a:t>
            </a:r>
            <a:r>
              <a:rPr lang="en-US" i="1" dirty="0" smtClean="0"/>
              <a:t>Age-Adjusted 2006-2008*</a:t>
            </a:r>
            <a:endParaRPr lang="en-US" i="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6195" y="2374900"/>
            <a:ext cx="6591609" cy="3378200"/>
          </a:xfrm>
        </p:spPr>
      </p:pic>
    </p:spTree>
    <p:extLst>
      <p:ext uri="{BB962C8B-B14F-4D97-AF65-F5344CB8AC3E}">
        <p14:creationId xmlns:p14="http://schemas.microsoft.com/office/powerpoint/2010/main" val="6361703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737" y="781269"/>
            <a:ext cx="8229600" cy="926954"/>
          </a:xfrm>
        </p:spPr>
        <p:txBody>
          <a:bodyPr>
            <a:normAutofit fontScale="90000"/>
          </a:bodyPr>
          <a:lstStyle/>
          <a:p>
            <a:r>
              <a:rPr lang="en-US" i="1" dirty="0" smtClean="0"/>
              <a:t>Blood Stool Tests 50 Years</a:t>
            </a:r>
            <a:r>
              <a:rPr lang="en-US" i="1" dirty="0" smtClean="0"/>
              <a:t>+, Age-Adjusted </a:t>
            </a:r>
            <a:br>
              <a:rPr lang="en-US" i="1" dirty="0" smtClean="0"/>
            </a:br>
            <a:r>
              <a:rPr lang="en-US" i="1" dirty="0" smtClean="0"/>
              <a:t>2008-2010</a:t>
            </a:r>
            <a:endParaRPr lang="en-US" i="1"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10780" y="2686184"/>
            <a:ext cx="4322439" cy="275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061" y="1860884"/>
            <a:ext cx="7900737" cy="3898232"/>
          </a:xfrm>
          <a:prstGeom prst="rect">
            <a:avLst/>
          </a:prstGeom>
        </p:spPr>
      </p:pic>
    </p:spTree>
    <p:extLst>
      <p:ext uri="{BB962C8B-B14F-4D97-AF65-F5344CB8AC3E}">
        <p14:creationId xmlns:p14="http://schemas.microsoft.com/office/powerpoint/2010/main" val="16622667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779" y="1036199"/>
            <a:ext cx="8229600" cy="926954"/>
          </a:xfrm>
        </p:spPr>
        <p:txBody>
          <a:bodyPr>
            <a:normAutofit fontScale="90000"/>
          </a:bodyPr>
          <a:lstStyle/>
          <a:p>
            <a:r>
              <a:rPr lang="en-US" i="1" dirty="0" smtClean="0"/>
              <a:t>Female </a:t>
            </a:r>
            <a:r>
              <a:rPr lang="en-US" i="1" dirty="0" smtClean="0"/>
              <a:t>Homicide </a:t>
            </a:r>
            <a:r>
              <a:rPr lang="en-US" i="1" dirty="0" smtClean="0"/>
              <a:t>Rate, Age-Adjusted </a:t>
            </a:r>
            <a:br>
              <a:rPr lang="en-US" i="1" dirty="0" smtClean="0"/>
            </a:br>
            <a:r>
              <a:rPr lang="en-US" i="1" dirty="0" smtClean="0"/>
              <a:t>2005-2007</a:t>
            </a:r>
            <a:endParaRPr lang="en-US" i="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6695" y="2181726"/>
            <a:ext cx="6841109" cy="3571374"/>
          </a:xfrm>
        </p:spPr>
      </p:pic>
    </p:spTree>
    <p:extLst>
      <p:ext uri="{BB962C8B-B14F-4D97-AF65-F5344CB8AC3E}">
        <p14:creationId xmlns:p14="http://schemas.microsoft.com/office/powerpoint/2010/main" val="1517515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694" y="1004115"/>
            <a:ext cx="8229600" cy="926954"/>
          </a:xfrm>
        </p:spPr>
        <p:txBody>
          <a:bodyPr/>
          <a:lstStyle/>
          <a:p>
            <a:r>
              <a:rPr lang="en-US" i="1" dirty="0" smtClean="0"/>
              <a:t>API </a:t>
            </a:r>
            <a:r>
              <a:rPr lang="en-US" i="1" dirty="0" smtClean="0"/>
              <a:t>Female Homicide </a:t>
            </a:r>
            <a:r>
              <a:rPr lang="en-US" i="1" dirty="0" smtClean="0"/>
              <a:t>Rate 2000-2009*</a:t>
            </a:r>
            <a:endParaRPr lang="en-US" i="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2737" y="2165684"/>
            <a:ext cx="7154779" cy="3587416"/>
          </a:xfrm>
        </p:spPr>
      </p:pic>
    </p:spTree>
    <p:extLst>
      <p:ext uri="{BB962C8B-B14F-4D97-AF65-F5344CB8AC3E}">
        <p14:creationId xmlns:p14="http://schemas.microsoft.com/office/powerpoint/2010/main" val="3642824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2030"/>
            <a:ext cx="8229600" cy="926954"/>
          </a:xfrm>
        </p:spPr>
        <p:txBody>
          <a:bodyPr>
            <a:normAutofit fontScale="90000"/>
          </a:bodyPr>
          <a:lstStyle/>
          <a:p>
            <a:r>
              <a:rPr lang="en-US" i="1" dirty="0" smtClean="0"/>
              <a:t>Female </a:t>
            </a:r>
            <a:r>
              <a:rPr lang="en-US" i="1" dirty="0" smtClean="0"/>
              <a:t>Cancer Death Rates, </a:t>
            </a:r>
            <a:r>
              <a:rPr lang="en-US" i="1" dirty="0" smtClean="0"/>
              <a:t>Age-Adjusted</a:t>
            </a:r>
            <a:br>
              <a:rPr lang="en-US" i="1" dirty="0" smtClean="0"/>
            </a:br>
            <a:r>
              <a:rPr lang="en-US" i="1" dirty="0" smtClean="0"/>
              <a:t>2009</a:t>
            </a:r>
            <a:endParaRPr lang="en-US" i="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2527" y="2213811"/>
            <a:ext cx="6905278" cy="3539289"/>
          </a:xfrm>
        </p:spPr>
      </p:pic>
    </p:spTree>
    <p:extLst>
      <p:ext uri="{BB962C8B-B14F-4D97-AF65-F5344CB8AC3E}">
        <p14:creationId xmlns:p14="http://schemas.microsoft.com/office/powerpoint/2010/main" val="4263463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4325"/>
            <a:ext cx="8229600" cy="926954"/>
          </a:xfrm>
        </p:spPr>
        <p:txBody>
          <a:bodyPr/>
          <a:lstStyle/>
          <a:p>
            <a:r>
              <a:rPr lang="en-US" i="1" dirty="0" smtClean="0"/>
              <a:t>Suicide Death Rate, </a:t>
            </a:r>
            <a:r>
              <a:rPr lang="en-US" i="1" dirty="0" smtClean="0"/>
              <a:t>Age-Adjusted 2005-2007</a:t>
            </a:r>
            <a:endParaRPr lang="en-US" i="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0021" y="2133600"/>
            <a:ext cx="7097783" cy="3619500"/>
          </a:xfrm>
        </p:spPr>
      </p:pic>
    </p:spTree>
    <p:extLst>
      <p:ext uri="{BB962C8B-B14F-4D97-AF65-F5344CB8AC3E}">
        <p14:creationId xmlns:p14="http://schemas.microsoft.com/office/powerpoint/2010/main" val="3194061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2030"/>
            <a:ext cx="8229600" cy="926954"/>
          </a:xfrm>
        </p:spPr>
        <p:txBody>
          <a:bodyPr>
            <a:normAutofit/>
          </a:bodyPr>
          <a:lstStyle/>
          <a:p>
            <a:r>
              <a:rPr lang="en-US" sz="3600" i="1" dirty="0" smtClean="0"/>
              <a:t>Why Women?</a:t>
            </a:r>
            <a:endParaRPr lang="en-US" sz="3600" i="1" dirty="0"/>
          </a:p>
        </p:txBody>
      </p:sp>
      <p:sp>
        <p:nvSpPr>
          <p:cNvPr id="3" name="Content Placeholder 2"/>
          <p:cNvSpPr>
            <a:spLocks noGrp="1"/>
          </p:cNvSpPr>
          <p:nvPr>
            <p:ph idx="1"/>
          </p:nvPr>
        </p:nvSpPr>
        <p:spPr>
          <a:xfrm>
            <a:off x="457200" y="2374901"/>
            <a:ext cx="7852611" cy="3378200"/>
          </a:xfrm>
        </p:spPr>
        <p:txBody>
          <a:bodyPr>
            <a:normAutofit/>
          </a:bodyPr>
          <a:lstStyle/>
          <a:p>
            <a:pPr marL="0" indent="0" algn="ctr">
              <a:buNone/>
            </a:pPr>
            <a:r>
              <a:rPr lang="en-US" sz="4800" i="1" dirty="0" smtClean="0"/>
              <a:t>Women are the gatekeepers to health information for their families!</a:t>
            </a:r>
            <a:endParaRPr lang="en-US" sz="4800" i="1" dirty="0"/>
          </a:p>
        </p:txBody>
      </p:sp>
    </p:spTree>
    <p:extLst>
      <p:ext uri="{BB962C8B-B14F-4D97-AF65-F5344CB8AC3E}">
        <p14:creationId xmlns:p14="http://schemas.microsoft.com/office/powerpoint/2010/main" val="1520229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904"/>
            <a:ext cx="8229600" cy="926954"/>
          </a:xfrm>
        </p:spPr>
        <p:txBody>
          <a:bodyPr/>
          <a:lstStyle/>
          <a:p>
            <a:r>
              <a:rPr lang="en-US" i="1" dirty="0" smtClean="0"/>
              <a:t>Unintentional Injury Death Rate 2005-2007</a:t>
            </a:r>
            <a:endParaRPr lang="en-US" i="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2105" y="1850858"/>
            <a:ext cx="6857151" cy="3629526"/>
          </a:xfrm>
        </p:spPr>
      </p:pic>
    </p:spTree>
    <p:extLst>
      <p:ext uri="{BB962C8B-B14F-4D97-AF65-F5344CB8AC3E}">
        <p14:creationId xmlns:p14="http://schemas.microsoft.com/office/powerpoint/2010/main" val="4097545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652" y="781269"/>
            <a:ext cx="8229600" cy="926954"/>
          </a:xfrm>
        </p:spPr>
        <p:txBody>
          <a:bodyPr>
            <a:normAutofit fontScale="90000"/>
          </a:bodyPr>
          <a:lstStyle/>
          <a:p>
            <a:r>
              <a:rPr lang="en-US" i="1" dirty="0" smtClean="0"/>
              <a:t>Mental </a:t>
            </a:r>
            <a:r>
              <a:rPr lang="en-US" i="1" dirty="0" smtClean="0"/>
              <a:t>Disorder Death Rate, </a:t>
            </a:r>
            <a:r>
              <a:rPr lang="en-US" i="1" dirty="0" smtClean="0"/>
              <a:t>Age-Adjusted</a:t>
            </a:r>
            <a:br>
              <a:rPr lang="en-US" i="1" dirty="0" smtClean="0"/>
            </a:br>
            <a:r>
              <a:rPr lang="en-US" i="1" dirty="0" smtClean="0"/>
              <a:t>2005-2007</a:t>
            </a:r>
            <a:endParaRPr lang="en-US" i="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2527" y="2053389"/>
            <a:ext cx="6905278" cy="3699711"/>
          </a:xfrm>
        </p:spPr>
      </p:pic>
    </p:spTree>
    <p:extLst>
      <p:ext uri="{BB962C8B-B14F-4D97-AF65-F5344CB8AC3E}">
        <p14:creationId xmlns:p14="http://schemas.microsoft.com/office/powerpoint/2010/main" val="3091070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905" y="781269"/>
            <a:ext cx="8229600" cy="926954"/>
          </a:xfrm>
        </p:spPr>
        <p:txBody>
          <a:bodyPr>
            <a:normAutofit fontScale="90000"/>
          </a:bodyPr>
          <a:lstStyle/>
          <a:p>
            <a:r>
              <a:rPr lang="en-US" i="1" dirty="0" smtClean="0"/>
              <a:t>Stroke-Related Death Rate, </a:t>
            </a:r>
            <a:r>
              <a:rPr lang="en-US" i="1" dirty="0" smtClean="0"/>
              <a:t>Age-Adjusted</a:t>
            </a:r>
            <a:br>
              <a:rPr lang="en-US" i="1" dirty="0" smtClean="0"/>
            </a:br>
            <a:r>
              <a:rPr lang="en-US" i="1" dirty="0" smtClean="0"/>
              <a:t>2005-2007</a:t>
            </a:r>
            <a:endParaRPr lang="en-US" i="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2527" y="2053389"/>
            <a:ext cx="6905278" cy="3699711"/>
          </a:xfrm>
        </p:spPr>
      </p:pic>
    </p:spTree>
    <p:extLst>
      <p:ext uri="{BB962C8B-B14F-4D97-AF65-F5344CB8AC3E}">
        <p14:creationId xmlns:p14="http://schemas.microsoft.com/office/powerpoint/2010/main" val="32453447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1004114"/>
            <a:ext cx="8229600" cy="926954"/>
          </a:xfrm>
        </p:spPr>
        <p:txBody>
          <a:bodyPr>
            <a:normAutofit fontScale="90000"/>
          </a:bodyPr>
          <a:lstStyle/>
          <a:p>
            <a:r>
              <a:rPr lang="en-US" i="1" dirty="0" smtClean="0"/>
              <a:t>Heart Disease Death Rate, Age-Adjusted</a:t>
            </a:r>
            <a:br>
              <a:rPr lang="en-US" i="1" dirty="0" smtClean="0"/>
            </a:br>
            <a:r>
              <a:rPr lang="en-US" i="1" dirty="0" smtClean="0"/>
              <a:t>2005-2007</a:t>
            </a:r>
            <a:endParaRPr lang="en-US" i="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4011" y="1931068"/>
            <a:ext cx="6591609" cy="3645569"/>
          </a:xfrm>
        </p:spPr>
      </p:pic>
    </p:spTree>
    <p:extLst>
      <p:ext uri="{BB962C8B-B14F-4D97-AF65-F5344CB8AC3E}">
        <p14:creationId xmlns:p14="http://schemas.microsoft.com/office/powerpoint/2010/main" val="26916455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9946"/>
            <a:ext cx="8229600" cy="926954"/>
          </a:xfrm>
        </p:spPr>
        <p:txBody>
          <a:bodyPr>
            <a:normAutofit fontScale="90000"/>
          </a:bodyPr>
          <a:lstStyle/>
          <a:p>
            <a:r>
              <a:rPr lang="en-US" i="1" dirty="0" smtClean="0"/>
              <a:t>Respiratory </a:t>
            </a:r>
            <a:r>
              <a:rPr lang="en-US" i="1" dirty="0" smtClean="0"/>
              <a:t>Disease Death </a:t>
            </a:r>
            <a:r>
              <a:rPr lang="en-US" i="1" dirty="0" smtClean="0"/>
              <a:t>Rates</a:t>
            </a:r>
            <a:br>
              <a:rPr lang="en-US" i="1" dirty="0" smtClean="0"/>
            </a:br>
            <a:r>
              <a:rPr lang="en-US" i="1" dirty="0" smtClean="0"/>
              <a:t>2005-2007</a:t>
            </a:r>
            <a:endParaRPr lang="en-US" i="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4189" y="2069432"/>
            <a:ext cx="7033615" cy="3683668"/>
          </a:xfrm>
        </p:spPr>
      </p:pic>
    </p:spTree>
    <p:extLst>
      <p:ext uri="{BB962C8B-B14F-4D97-AF65-F5344CB8AC3E}">
        <p14:creationId xmlns:p14="http://schemas.microsoft.com/office/powerpoint/2010/main" val="19586434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695" y="923904"/>
            <a:ext cx="8229600" cy="926954"/>
          </a:xfrm>
        </p:spPr>
        <p:txBody>
          <a:bodyPr>
            <a:normAutofit fontScale="90000"/>
          </a:bodyPr>
          <a:lstStyle/>
          <a:p>
            <a:r>
              <a:rPr lang="en-US" dirty="0" smtClean="0"/>
              <a:t>Pneumonia/Influenza Death Rate, Age-Adjusted</a:t>
            </a:r>
            <a:br>
              <a:rPr lang="en-US" dirty="0" smtClean="0"/>
            </a:br>
            <a:r>
              <a:rPr lang="en-US" dirty="0" smtClean="0"/>
              <a:t>2005-2007</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1895" y="2149642"/>
            <a:ext cx="7145909" cy="3603458"/>
          </a:xfrm>
        </p:spPr>
      </p:pic>
    </p:spTree>
    <p:extLst>
      <p:ext uri="{BB962C8B-B14F-4D97-AF65-F5344CB8AC3E}">
        <p14:creationId xmlns:p14="http://schemas.microsoft.com/office/powerpoint/2010/main" val="9491110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1269"/>
            <a:ext cx="8229600" cy="926954"/>
          </a:xfrm>
        </p:spPr>
        <p:txBody>
          <a:bodyPr>
            <a:normAutofit/>
          </a:bodyPr>
          <a:lstStyle/>
          <a:p>
            <a:r>
              <a:rPr lang="en-US" sz="3200" i="1" dirty="0" smtClean="0"/>
              <a:t>In Summary</a:t>
            </a:r>
            <a:endParaRPr lang="en-US" sz="3200" i="1" dirty="0"/>
          </a:p>
        </p:txBody>
      </p:sp>
      <p:sp>
        <p:nvSpPr>
          <p:cNvPr id="3" name="Content Placeholder 2"/>
          <p:cNvSpPr>
            <a:spLocks noGrp="1"/>
          </p:cNvSpPr>
          <p:nvPr>
            <p:ph idx="1"/>
          </p:nvPr>
        </p:nvSpPr>
        <p:spPr/>
        <p:txBody>
          <a:bodyPr/>
          <a:lstStyle/>
          <a:p>
            <a:pPr>
              <a:spcBef>
                <a:spcPts val="1800"/>
              </a:spcBef>
            </a:pPr>
            <a:r>
              <a:rPr lang="en-US" dirty="0" smtClean="0"/>
              <a:t>Important to consider health indicators relative to size of population.</a:t>
            </a:r>
          </a:p>
          <a:p>
            <a:pPr>
              <a:spcBef>
                <a:spcPts val="1800"/>
              </a:spcBef>
            </a:pPr>
            <a:r>
              <a:rPr lang="en-US" dirty="0" smtClean="0"/>
              <a:t>Look at health indicators over three year averages to allow for sufficient cell numbers.</a:t>
            </a:r>
          </a:p>
          <a:p>
            <a:pPr>
              <a:spcBef>
                <a:spcPts val="1800"/>
              </a:spcBef>
            </a:pPr>
            <a:r>
              <a:rPr lang="en-US" dirty="0" smtClean="0"/>
              <a:t>Critical to look geographically closer at populations to discern small differences between populations. </a:t>
            </a:r>
            <a:endParaRPr lang="en-US" dirty="0"/>
          </a:p>
        </p:txBody>
      </p:sp>
    </p:spTree>
    <p:extLst>
      <p:ext uri="{BB962C8B-B14F-4D97-AF65-F5344CB8AC3E}">
        <p14:creationId xmlns:p14="http://schemas.microsoft.com/office/powerpoint/2010/main" val="3496054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Contact Information</a:t>
            </a:r>
            <a:endParaRPr lang="en-US" i="1"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b="1" i="1" dirty="0"/>
              <a:t>Marian Mehegan, DDS, MPH</a:t>
            </a:r>
          </a:p>
          <a:p>
            <a:pPr marL="0" indent="0" algn="ctr">
              <a:buNone/>
            </a:pPr>
            <a:r>
              <a:rPr lang="en-US" b="1" i="1" dirty="0"/>
              <a:t>USDHHS Office on Women's Health </a:t>
            </a:r>
          </a:p>
          <a:p>
            <a:pPr marL="0" indent="0" algn="ctr">
              <a:buNone/>
            </a:pPr>
            <a:r>
              <a:rPr lang="en-US" b="1" i="1" dirty="0"/>
              <a:t>OASH Region I Boston</a:t>
            </a:r>
          </a:p>
          <a:p>
            <a:pPr marL="0" indent="0" algn="ctr">
              <a:buNone/>
            </a:pPr>
            <a:r>
              <a:rPr lang="en-US" b="1" i="1" dirty="0"/>
              <a:t>15 New Sudbury Street</a:t>
            </a:r>
          </a:p>
          <a:p>
            <a:pPr marL="0" indent="0" algn="ctr">
              <a:buNone/>
            </a:pPr>
            <a:r>
              <a:rPr lang="en-US" b="1" i="1" dirty="0"/>
              <a:t>Room 2126 JFK Building</a:t>
            </a:r>
          </a:p>
          <a:p>
            <a:pPr marL="0" indent="0" algn="ctr">
              <a:buNone/>
            </a:pPr>
            <a:r>
              <a:rPr lang="en-US" b="1" i="1" dirty="0"/>
              <a:t>Boston, MA 02203</a:t>
            </a:r>
          </a:p>
          <a:p>
            <a:pPr marL="0" indent="0" algn="ctr">
              <a:buNone/>
            </a:pPr>
            <a:r>
              <a:rPr lang="en-US" b="1" i="1" dirty="0"/>
              <a:t>Phone:  617-565-1071</a:t>
            </a:r>
          </a:p>
          <a:p>
            <a:pPr marL="0" indent="0" algn="ctr">
              <a:buNone/>
            </a:pPr>
            <a:r>
              <a:rPr lang="en-US" b="1" i="1" dirty="0"/>
              <a:t>Fax:  617-565-4265</a:t>
            </a:r>
          </a:p>
          <a:p>
            <a:pPr marL="0" indent="0" algn="ctr">
              <a:buNone/>
            </a:pPr>
            <a:r>
              <a:rPr lang="en-US" i="1" dirty="0" smtClean="0">
                <a:hlinkClick r:id="rId3"/>
              </a:rPr>
              <a:t>Marian.Mehegan@hhs.gov</a:t>
            </a:r>
            <a:endParaRPr lang="en-US" i="1" dirty="0" smtClean="0"/>
          </a:p>
          <a:p>
            <a:pPr marL="0" indent="0" algn="ctr">
              <a:buNone/>
            </a:pPr>
            <a:endParaRPr lang="en-US" dirty="0"/>
          </a:p>
          <a:p>
            <a:endParaRPr lang="en-US" dirty="0"/>
          </a:p>
        </p:txBody>
      </p:sp>
    </p:spTree>
    <p:extLst>
      <p:ext uri="{BB962C8B-B14F-4D97-AF65-F5344CB8AC3E}">
        <p14:creationId xmlns:p14="http://schemas.microsoft.com/office/powerpoint/2010/main" val="28077184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4746"/>
            <a:ext cx="8229600" cy="4305822"/>
          </a:xfrm>
        </p:spPr>
        <p:txBody>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sz="5400" i="1" dirty="0" smtClean="0"/>
              <a:t>Thank you!</a:t>
            </a:r>
            <a:endParaRPr lang="en-US" sz="5400" i="1" dirty="0"/>
          </a:p>
        </p:txBody>
      </p:sp>
      <p:sp>
        <p:nvSpPr>
          <p:cNvPr id="3" name="Slide Number Placeholder 2"/>
          <p:cNvSpPr>
            <a:spLocks noGrp="1"/>
          </p:cNvSpPr>
          <p:nvPr>
            <p:ph type="sldNum" sz="quarter" idx="12"/>
          </p:nvPr>
        </p:nvSpPr>
        <p:spPr/>
        <p:txBody>
          <a:bodyPr/>
          <a:lstStyle/>
          <a:p>
            <a:fld id="{34D4E2F0-9FCA-AF48-901D-DC04CB44773F}" type="slidenum">
              <a:rPr lang="en-US" smtClean="0"/>
              <a:pPr/>
              <a:t>38</a:t>
            </a:fld>
            <a:endParaRPr lang="en-US" dirty="0"/>
          </a:p>
        </p:txBody>
      </p:sp>
      <p:pic>
        <p:nvPicPr>
          <p:cNvPr id="3074" name="Picture 2" descr="C:\Users\marian.mehegan\AppData\Local\Microsoft\Windows\Temporary Internet Files\Content.IE5\4S0NC3GP\MC900104786[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234" y="976782"/>
            <a:ext cx="2445862" cy="1690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455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9760"/>
            <a:ext cx="8229600" cy="734451"/>
          </a:xfrm>
        </p:spPr>
        <p:txBody>
          <a:bodyPr/>
          <a:lstStyle/>
          <a:p>
            <a:r>
              <a:rPr lang="en-US" i="1" dirty="0" smtClean="0"/>
              <a:t>Women and the Affordable Care Act</a:t>
            </a:r>
            <a:endParaRPr lang="en-US" i="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0337" y="1604211"/>
            <a:ext cx="2330316" cy="4299285"/>
          </a:xfrm>
          <a:prstGeom prst="rect">
            <a:avLst/>
          </a:prstGeom>
        </p:spPr>
      </p:pic>
    </p:spTree>
    <p:extLst>
      <p:ext uri="{BB962C8B-B14F-4D97-AF65-F5344CB8AC3E}">
        <p14:creationId xmlns:p14="http://schemas.microsoft.com/office/powerpoint/2010/main" val="2823876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Tree>
    <p:extLst>
      <p:ext uri="{BB962C8B-B14F-4D97-AF65-F5344CB8AC3E}">
        <p14:creationId xmlns:p14="http://schemas.microsoft.com/office/powerpoint/2010/main" val="907039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Women’s Health Programs in HHS Regional Offices</a:t>
            </a:r>
            <a:endParaRPr lang="en-US" i="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20193" y="2374900"/>
            <a:ext cx="4903614" cy="3378200"/>
          </a:xfrm>
        </p:spPr>
      </p:pic>
    </p:spTree>
    <p:extLst>
      <p:ext uri="{BB962C8B-B14F-4D97-AF65-F5344CB8AC3E}">
        <p14:creationId xmlns:p14="http://schemas.microsoft.com/office/powerpoint/2010/main" val="3403703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484" y="747441"/>
            <a:ext cx="8229600" cy="926954"/>
          </a:xfrm>
        </p:spPr>
        <p:txBody>
          <a:bodyPr>
            <a:normAutofit/>
          </a:bodyPr>
          <a:lstStyle/>
          <a:p>
            <a:r>
              <a:rPr lang="en-US" sz="3200" dirty="0" smtClean="0"/>
              <a:t>Quick Health Data Online (QHDO) </a:t>
            </a:r>
            <a:endParaRPr lang="en-US" sz="3200" dirty="0"/>
          </a:p>
        </p:txBody>
      </p:sp>
      <p:sp>
        <p:nvSpPr>
          <p:cNvPr id="3" name="Content Placeholder 2"/>
          <p:cNvSpPr>
            <a:spLocks noGrp="1"/>
          </p:cNvSpPr>
          <p:nvPr>
            <p:ph idx="1"/>
          </p:nvPr>
        </p:nvSpPr>
        <p:spPr>
          <a:xfrm>
            <a:off x="457200" y="3353469"/>
            <a:ext cx="8229600" cy="3378200"/>
          </a:xfrm>
        </p:spPr>
        <p:txBody>
          <a:bodyPr/>
          <a:lstStyle/>
          <a:p>
            <a:pPr>
              <a:spcBef>
                <a:spcPts val="1800"/>
              </a:spcBef>
            </a:pPr>
            <a:r>
              <a:rPr lang="en-US" dirty="0" smtClean="0"/>
              <a:t>OWH resource developed by Quality Resource Systems (QRS, Inc.) in collaboration with OWH Regional Women’s Health Coordinators</a:t>
            </a:r>
          </a:p>
          <a:p>
            <a:pPr>
              <a:spcBef>
                <a:spcPts val="1800"/>
              </a:spcBef>
            </a:pPr>
            <a:r>
              <a:rPr lang="en-US" dirty="0" smtClean="0">
                <a:hlinkClick r:id="rId3"/>
              </a:rPr>
              <a:t>Welcome to Quick Health Data Online webpage</a:t>
            </a:r>
            <a:endParaRPr lang="en-US" dirty="0" smtClean="0"/>
          </a:p>
          <a:p>
            <a:pPr>
              <a:spcBef>
                <a:spcPts val="1800"/>
              </a:spcBef>
            </a:pPr>
            <a:r>
              <a:rPr lang="en-US" dirty="0">
                <a:hlinkClick r:id="rId4"/>
              </a:rPr>
              <a:t>Training sessions offered by QRS </a:t>
            </a:r>
            <a:endParaRPr lang="en-US" dirty="0" smtClean="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1433764"/>
            <a:ext cx="7239000" cy="1270000"/>
          </a:xfrm>
          <a:prstGeom prst="rect">
            <a:avLst/>
          </a:prstGeom>
        </p:spPr>
      </p:pic>
    </p:spTree>
    <p:extLst>
      <p:ext uri="{BB962C8B-B14F-4D97-AF65-F5344CB8AC3E}">
        <p14:creationId xmlns:p14="http://schemas.microsoft.com/office/powerpoint/2010/main" val="1253530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5988"/>
            <a:ext cx="8229600" cy="926954"/>
          </a:xfrm>
        </p:spPr>
        <p:txBody>
          <a:bodyPr/>
          <a:lstStyle/>
          <a:p>
            <a:r>
              <a:rPr lang="en-US" sz="3600" i="1" dirty="0" smtClean="0"/>
              <a:t>QHDO</a:t>
            </a:r>
            <a:r>
              <a:rPr lang="en-US" i="1" dirty="0" smtClean="0"/>
              <a:t> </a:t>
            </a:r>
            <a:endParaRPr lang="en-US" i="1" dirty="0"/>
          </a:p>
        </p:txBody>
      </p:sp>
      <p:sp>
        <p:nvSpPr>
          <p:cNvPr id="3" name="Content Placeholder 2"/>
          <p:cNvSpPr>
            <a:spLocks noGrp="1"/>
          </p:cNvSpPr>
          <p:nvPr>
            <p:ph idx="1"/>
          </p:nvPr>
        </p:nvSpPr>
        <p:spPr>
          <a:xfrm>
            <a:off x="457200" y="2856165"/>
            <a:ext cx="8229600" cy="3378200"/>
          </a:xfrm>
        </p:spPr>
        <p:txBody>
          <a:bodyPr/>
          <a:lstStyle/>
          <a:p>
            <a:pPr>
              <a:spcBef>
                <a:spcPts val="2400"/>
              </a:spcBef>
            </a:pPr>
            <a:r>
              <a:rPr lang="en-US" dirty="0" smtClean="0"/>
              <a:t>Racial/Ethnic distribution of female residents for MA for the following fields:</a:t>
            </a:r>
          </a:p>
          <a:p>
            <a:pPr marL="548640">
              <a:spcBef>
                <a:spcPts val="2400"/>
              </a:spcBef>
            </a:pPr>
            <a:r>
              <a:rPr lang="en-US" dirty="0" smtClean="0"/>
              <a:t>Percent Total Females, Below Poverty and High School Graduation*</a:t>
            </a:r>
          </a:p>
          <a:p>
            <a:pPr marL="548640">
              <a:spcBef>
                <a:spcPts val="1800"/>
              </a:spcBef>
            </a:pPr>
            <a:r>
              <a:rPr lang="en-US" dirty="0" smtClean="0"/>
              <a:t>Health Conditions and Risk Factors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375" y="1128672"/>
            <a:ext cx="5432425"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354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5593"/>
            <a:ext cx="8229600" cy="926954"/>
          </a:xfrm>
        </p:spPr>
        <p:txBody>
          <a:bodyPr>
            <a:normAutofit/>
          </a:bodyPr>
          <a:lstStyle/>
          <a:p>
            <a:r>
              <a:rPr lang="en-US" sz="3200" i="1" dirty="0" smtClean="0"/>
              <a:t>Factors Affecting Access and Literacy</a:t>
            </a:r>
            <a:endParaRPr lang="en-US" sz="3200" i="1" dirty="0"/>
          </a:p>
        </p:txBody>
      </p:sp>
      <p:sp>
        <p:nvSpPr>
          <p:cNvPr id="3" name="Content Placeholder 2"/>
          <p:cNvSpPr>
            <a:spLocks noGrp="1"/>
          </p:cNvSpPr>
          <p:nvPr>
            <p:ph idx="1"/>
          </p:nvPr>
        </p:nvSpPr>
        <p:spPr>
          <a:xfrm>
            <a:off x="457200" y="2615533"/>
            <a:ext cx="8229600" cy="1948447"/>
          </a:xfrm>
        </p:spPr>
        <p:txBody>
          <a:bodyPr/>
          <a:lstStyle/>
          <a:p>
            <a:endParaRPr lang="en-US" dirty="0" smtClean="0"/>
          </a:p>
          <a:p>
            <a:pPr>
              <a:spcBef>
                <a:spcPts val="1800"/>
              </a:spcBef>
            </a:pPr>
            <a:r>
              <a:rPr lang="en-US" dirty="0" smtClean="0"/>
              <a:t>Female </a:t>
            </a:r>
            <a:r>
              <a:rPr lang="en-US" dirty="0"/>
              <a:t>Led Households with Children in Poverty</a:t>
            </a:r>
          </a:p>
          <a:p>
            <a:pPr>
              <a:spcBef>
                <a:spcPts val="1800"/>
              </a:spcBef>
            </a:pPr>
            <a:r>
              <a:rPr lang="en-US" dirty="0"/>
              <a:t>Percent Households Linguistically Isolated</a:t>
            </a:r>
          </a:p>
          <a:p>
            <a:pPr>
              <a:spcBef>
                <a:spcPts val="1800"/>
              </a:spcBef>
            </a:pPr>
            <a:endParaRPr lang="en-US" dirty="0"/>
          </a:p>
        </p:txBody>
      </p:sp>
      <p:pic>
        <p:nvPicPr>
          <p:cNvPr id="2051" name="Picture 3" descr="C:\Users\marian.mehegan\AppData\Local\Microsoft\Windows\Temporary Internet Files\Content.IE5\4S0NC3GP\MP90042763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462" y="1475873"/>
            <a:ext cx="1660358" cy="16362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arian.mehegan\AppData\Local\Microsoft\Windows\Temporary Internet Files\Content.IE5\41LE8BZD\MP90042761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9284" y="3843493"/>
            <a:ext cx="1677516"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Program Files (x86)\Microsoft Office\MEDIA\CAGCAT10\j0222015.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190" y="1400652"/>
            <a:ext cx="1780337" cy="178673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marian.mehegan\AppData\Local\Microsoft\Windows\Temporary Internet Files\Content.IE5\QHEUM03G\MP900407553[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0461" y="4563978"/>
            <a:ext cx="2277979" cy="1911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225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WH Blue Theme">
  <a:themeElements>
    <a:clrScheme name="OWH">
      <a:dk1>
        <a:sysClr val="windowText" lastClr="000000"/>
      </a:dk1>
      <a:lt1>
        <a:sysClr val="window" lastClr="FFFFFF"/>
      </a:lt1>
      <a:dk2>
        <a:srgbClr val="582C83"/>
      </a:dk2>
      <a:lt2>
        <a:srgbClr val="DDCCEE"/>
      </a:lt2>
      <a:accent1>
        <a:srgbClr val="582C83"/>
      </a:accent1>
      <a:accent2>
        <a:srgbClr val="009FDF"/>
      </a:accent2>
      <a:accent3>
        <a:srgbClr val="DDCCEE"/>
      </a:accent3>
      <a:accent4>
        <a:srgbClr val="C5EEFF"/>
      </a:accent4>
      <a:accent5>
        <a:srgbClr val="582C83"/>
      </a:accent5>
      <a:accent6>
        <a:srgbClr val="009FDF"/>
      </a:accent6>
      <a:hlink>
        <a:srgbClr val="0000FF"/>
      </a:hlink>
      <a:folHlink>
        <a:srgbClr val="800080"/>
      </a:folHlink>
    </a:clrScheme>
    <a:fontScheme name="OWH PowerPoint">
      <a:majorFont>
        <a:latin typeface="Calibri"/>
        <a:ea typeface=""/>
        <a:cs typeface=""/>
      </a:majorFont>
      <a:minorFont>
        <a:latin typeface="Calibri"/>
        <a:ea typeface=""/>
        <a:cs typeface=""/>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6521</TotalTime>
  <Words>954</Words>
  <Application>Microsoft Office PowerPoint</Application>
  <PresentationFormat>On-screen Show (4:3)</PresentationFormat>
  <Paragraphs>96</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OWH Blue Theme</vt:lpstr>
      <vt:lpstr>U.S. Department of Health and Human Services  Office on Women’s Health</vt:lpstr>
      <vt:lpstr>An Introduction to the USDHHS Office on Women’s Health</vt:lpstr>
      <vt:lpstr>Why Women?</vt:lpstr>
      <vt:lpstr>Women and the Affordable Care Act</vt:lpstr>
      <vt:lpstr>PowerPoint Presentation</vt:lpstr>
      <vt:lpstr>Women’s Health Programs in HHS Regional Offices</vt:lpstr>
      <vt:lpstr>Quick Health Data Online (QHDO) </vt:lpstr>
      <vt:lpstr>QHDO </vt:lpstr>
      <vt:lpstr>Factors Affecting Access and Literacy</vt:lpstr>
      <vt:lpstr>Percent Female Population 2011</vt:lpstr>
      <vt:lpstr>% Female Led Households, Children and Poverty 2000</vt:lpstr>
      <vt:lpstr>Percent Households Linguistically Isolated, 2000</vt:lpstr>
      <vt:lpstr>What Does This Indicate?</vt:lpstr>
      <vt:lpstr>HLI Implications – Barriers to Access</vt:lpstr>
      <vt:lpstr>Reporting No Health Insurance, Ages 18-64  Age-Adjusted 2008-2010 </vt:lpstr>
      <vt:lpstr>Total Birth Rate 15-17 Years 2006-2008*</vt:lpstr>
      <vt:lpstr>% Females 20+ Obese, Age-Adjusted 2011</vt:lpstr>
      <vt:lpstr>Percent API Females 20+ Obese, Age-Adjusted 2005-2010* </vt:lpstr>
      <vt:lpstr>Percent Any Exercise Last 30 Days, Age-Adjusted 2008-2010</vt:lpstr>
      <vt:lpstr>Eating Fruits and Vegetables, Age-Adjusted 2007-2009*</vt:lpstr>
      <vt:lpstr>Routine Physical Exam Past 2 Years, Age-Adjusted 2008-2010</vt:lpstr>
      <vt:lpstr>API Females Reporting Routine Physical Exam Last Two Years – Age-Adjusted 2005-2010</vt:lpstr>
      <vt:lpstr>Pap Smear Within Three Years, Age-Adjusted 2008-2010 </vt:lpstr>
      <vt:lpstr>Adults =/&gt; 40 Reporting Mammogram Last 2 Years, Age-Adjusted 2006-2008*</vt:lpstr>
      <vt:lpstr>Blood Stool Tests 50 Years+, Age-Adjusted  2008-2010</vt:lpstr>
      <vt:lpstr>Female Homicide Rate, Age-Adjusted  2005-2007</vt:lpstr>
      <vt:lpstr>API Female Homicide Rate 2000-2009*</vt:lpstr>
      <vt:lpstr>Female Cancer Death Rates, Age-Adjusted 2009</vt:lpstr>
      <vt:lpstr>Suicide Death Rate, Age-Adjusted 2005-2007</vt:lpstr>
      <vt:lpstr>Unintentional Injury Death Rate 2005-2007</vt:lpstr>
      <vt:lpstr>Mental Disorder Death Rate, Age-Adjusted 2005-2007</vt:lpstr>
      <vt:lpstr>Stroke-Related Death Rate, Age-Adjusted 2005-2007</vt:lpstr>
      <vt:lpstr>Heart Disease Death Rate, Age-Adjusted 2005-2007</vt:lpstr>
      <vt:lpstr>Respiratory Disease Death Rates 2005-2007</vt:lpstr>
      <vt:lpstr>Pneumonia/Influenza Death Rate, Age-Adjusted 2005-2007</vt:lpstr>
      <vt:lpstr>In Summary</vt:lpstr>
      <vt:lpstr>Contact Information</vt:lpstr>
      <vt:lpstr>    Thank you!</vt:lpstr>
    </vt:vector>
  </TitlesOfParts>
  <Company>Palladian Partners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Auyeung</dc:creator>
  <cp:lastModifiedBy>Marian</cp:lastModifiedBy>
  <cp:revision>207</cp:revision>
  <cp:lastPrinted>2014-05-20T22:18:37Z</cp:lastPrinted>
  <dcterms:created xsi:type="dcterms:W3CDTF">2013-04-03T17:40:08Z</dcterms:created>
  <dcterms:modified xsi:type="dcterms:W3CDTF">2014-05-20T22:18:44Z</dcterms:modified>
</cp:coreProperties>
</file>