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6" autoAdjust="0"/>
    <p:restoredTop sz="86478" autoAdjust="0"/>
  </p:normalViewPr>
  <p:slideViewPr>
    <p:cSldViewPr>
      <p:cViewPr>
        <p:scale>
          <a:sx n="98" d="100"/>
          <a:sy n="98" d="100"/>
        </p:scale>
        <p:origin x="-9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D9B0705-9675-4859-AAFD-F9FE398F4288}" type="datetimeFigureOut">
              <a:rPr lang="en-US"/>
              <a:pPr>
                <a:defRPr/>
              </a:pPr>
              <a:t>5/20/2014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572993A-9914-4204-9C4D-4CB6CFE82A7E}" type="slidenum">
              <a:rPr lang="en-US"/>
              <a:pPr>
                <a:defRPr/>
              </a:pPr>
              <a:t>‹#›</a:t>
            </a:fld>
            <a:endParaRPr lang="en-US"/>
          </a:p>
        </p:txBody>
      </p:sp>
    </p:spTree>
    <p:extLst>
      <p:ext uri="{BB962C8B-B14F-4D97-AF65-F5344CB8AC3E}">
        <p14:creationId xmlns:p14="http://schemas.microsoft.com/office/powerpoint/2010/main" val="31210878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5479B6C-1BA0-4DB4-BCFF-487E18FEF5F9}"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CC7DD3C-E8C8-4786-99B9-92B9A708B16D}"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56A0E14-4198-4FB6-904F-84E378A22FFB}"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D7A32BD-EEB4-4394-9CFB-ECC24BCB815C}"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996AC84-2F78-47E8-A776-CB114E700954}"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8C789E6-5129-40D6-8B30-954DF36BC4F6}"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5655954-9D4A-4141-8FC1-3C8F12C3B172}"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CE5E039-30BD-48CC-A720-7843D085B5C9}" type="slidenum">
              <a:rPr lang="en-US" smtClean="0"/>
              <a:pPr fontAlgn="base">
                <a:spcBef>
                  <a:spcPct val="0"/>
                </a:spcBef>
                <a:spcAft>
                  <a:spcPct val="0"/>
                </a:spcAft>
                <a:defRPr/>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4BC55F-ED64-4FE2-BC69-3798EA41A5A7}" type="datetimeFigureOut">
              <a:rPr lang="en-US"/>
              <a:pPr>
                <a:defRPr/>
              </a:pPr>
              <a:t>5/20/2014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B43BD3-1129-450A-AD9A-6125B9B62807}" type="slidenum">
              <a:rPr lang="en-US"/>
              <a:pPr>
                <a:defRPr/>
              </a:pPr>
              <a:t>‹#›</a:t>
            </a:fld>
            <a:endParaRPr lang="en-US"/>
          </a:p>
        </p:txBody>
      </p:sp>
    </p:spTree>
    <p:extLst>
      <p:ext uri="{BB962C8B-B14F-4D97-AF65-F5344CB8AC3E}">
        <p14:creationId xmlns:p14="http://schemas.microsoft.com/office/powerpoint/2010/main" val="240351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587AC9-3FB7-4FBE-9017-C845FFD3F386}" type="datetimeFigureOut">
              <a:rPr lang="en-US"/>
              <a:pPr>
                <a:defRPr/>
              </a:pPr>
              <a:t>5/20/2014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59EB94-D2FF-424A-B957-EF4CE1DE2F44}" type="slidenum">
              <a:rPr lang="en-US"/>
              <a:pPr>
                <a:defRPr/>
              </a:pPr>
              <a:t>‹#›</a:t>
            </a:fld>
            <a:endParaRPr lang="en-US"/>
          </a:p>
        </p:txBody>
      </p:sp>
    </p:spTree>
    <p:extLst>
      <p:ext uri="{BB962C8B-B14F-4D97-AF65-F5344CB8AC3E}">
        <p14:creationId xmlns:p14="http://schemas.microsoft.com/office/powerpoint/2010/main" val="385036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B921BF-C2FC-447B-AF42-2A36B2D51084}" type="datetimeFigureOut">
              <a:rPr lang="en-US"/>
              <a:pPr>
                <a:defRPr/>
              </a:pPr>
              <a:t>5/20/2014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ED7417-58A7-4513-81CF-4AAE394A396C}" type="slidenum">
              <a:rPr lang="en-US"/>
              <a:pPr>
                <a:defRPr/>
              </a:pPr>
              <a:t>‹#›</a:t>
            </a:fld>
            <a:endParaRPr lang="en-US"/>
          </a:p>
        </p:txBody>
      </p:sp>
    </p:spTree>
    <p:extLst>
      <p:ext uri="{BB962C8B-B14F-4D97-AF65-F5344CB8AC3E}">
        <p14:creationId xmlns:p14="http://schemas.microsoft.com/office/powerpoint/2010/main" val="305323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1320C2-DF50-42B5-A3A6-094B0465032D}" type="datetimeFigureOut">
              <a:rPr lang="en-US"/>
              <a:pPr>
                <a:defRPr/>
              </a:pPr>
              <a:t>5/20/2014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9FAF72-B3A1-43CA-A1DF-EDB0C0C3D2BA}" type="slidenum">
              <a:rPr lang="en-US"/>
              <a:pPr>
                <a:defRPr/>
              </a:pPr>
              <a:t>‹#›</a:t>
            </a:fld>
            <a:endParaRPr lang="en-US"/>
          </a:p>
        </p:txBody>
      </p:sp>
    </p:spTree>
    <p:extLst>
      <p:ext uri="{BB962C8B-B14F-4D97-AF65-F5344CB8AC3E}">
        <p14:creationId xmlns:p14="http://schemas.microsoft.com/office/powerpoint/2010/main" val="145122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5D3278-86C5-4222-860B-F5E60FDA24B2}" type="datetimeFigureOut">
              <a:rPr lang="en-US"/>
              <a:pPr>
                <a:defRPr/>
              </a:pPr>
              <a:t>5/20/2014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7EAD01-50BE-401C-AE03-F6BABBA139D3}" type="slidenum">
              <a:rPr lang="en-US"/>
              <a:pPr>
                <a:defRPr/>
              </a:pPr>
              <a:t>‹#›</a:t>
            </a:fld>
            <a:endParaRPr lang="en-US"/>
          </a:p>
        </p:txBody>
      </p:sp>
    </p:spTree>
    <p:extLst>
      <p:ext uri="{BB962C8B-B14F-4D97-AF65-F5344CB8AC3E}">
        <p14:creationId xmlns:p14="http://schemas.microsoft.com/office/powerpoint/2010/main" val="170091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D01A15B-9FF6-4957-95AC-009DDEB3FD57}" type="datetimeFigureOut">
              <a:rPr lang="en-US"/>
              <a:pPr>
                <a:defRPr/>
              </a:pPr>
              <a:t>5/20/2014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3343D2-94C1-4FE3-BA47-F2592D417A81}" type="slidenum">
              <a:rPr lang="en-US"/>
              <a:pPr>
                <a:defRPr/>
              </a:pPr>
              <a:t>‹#›</a:t>
            </a:fld>
            <a:endParaRPr lang="en-US"/>
          </a:p>
        </p:txBody>
      </p:sp>
    </p:spTree>
    <p:extLst>
      <p:ext uri="{BB962C8B-B14F-4D97-AF65-F5344CB8AC3E}">
        <p14:creationId xmlns:p14="http://schemas.microsoft.com/office/powerpoint/2010/main" val="252851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941167B-E0DB-4DCA-840E-C39B4882198E}" type="datetimeFigureOut">
              <a:rPr lang="en-US"/>
              <a:pPr>
                <a:defRPr/>
              </a:pPr>
              <a:t>5/20/2014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FF2C340-ED83-4439-AE0B-1FEFC37D479D}" type="slidenum">
              <a:rPr lang="en-US"/>
              <a:pPr>
                <a:defRPr/>
              </a:pPr>
              <a:t>‹#›</a:t>
            </a:fld>
            <a:endParaRPr lang="en-US"/>
          </a:p>
        </p:txBody>
      </p:sp>
    </p:spTree>
    <p:extLst>
      <p:ext uri="{BB962C8B-B14F-4D97-AF65-F5344CB8AC3E}">
        <p14:creationId xmlns:p14="http://schemas.microsoft.com/office/powerpoint/2010/main" val="2822000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556F969-8484-4064-9493-B91B278B45C0}" type="datetimeFigureOut">
              <a:rPr lang="en-US"/>
              <a:pPr>
                <a:defRPr/>
              </a:pPr>
              <a:t>5/20/2014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864D378-7654-4876-970D-984E71CBA9F8}" type="slidenum">
              <a:rPr lang="en-US"/>
              <a:pPr>
                <a:defRPr/>
              </a:pPr>
              <a:t>‹#›</a:t>
            </a:fld>
            <a:endParaRPr lang="en-US"/>
          </a:p>
        </p:txBody>
      </p:sp>
    </p:spTree>
    <p:extLst>
      <p:ext uri="{BB962C8B-B14F-4D97-AF65-F5344CB8AC3E}">
        <p14:creationId xmlns:p14="http://schemas.microsoft.com/office/powerpoint/2010/main" val="3408076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599E14-4C62-4174-8480-D12B42825404}" type="datetimeFigureOut">
              <a:rPr lang="en-US"/>
              <a:pPr>
                <a:defRPr/>
              </a:pPr>
              <a:t>5/20/2014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53CB5DE-A543-42BB-A197-C38E4AF9E3A6}" type="slidenum">
              <a:rPr lang="en-US"/>
              <a:pPr>
                <a:defRPr/>
              </a:pPr>
              <a:t>‹#›</a:t>
            </a:fld>
            <a:endParaRPr lang="en-US"/>
          </a:p>
        </p:txBody>
      </p:sp>
    </p:spTree>
    <p:extLst>
      <p:ext uri="{BB962C8B-B14F-4D97-AF65-F5344CB8AC3E}">
        <p14:creationId xmlns:p14="http://schemas.microsoft.com/office/powerpoint/2010/main" val="207041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FC7AB7-201D-4286-9657-B33E1E90F807}" type="datetimeFigureOut">
              <a:rPr lang="en-US"/>
              <a:pPr>
                <a:defRPr/>
              </a:pPr>
              <a:t>5/20/2014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B5910E-A24B-462C-8C07-2226685CE2F2}" type="slidenum">
              <a:rPr lang="en-US"/>
              <a:pPr>
                <a:defRPr/>
              </a:pPr>
              <a:t>‹#›</a:t>
            </a:fld>
            <a:endParaRPr lang="en-US"/>
          </a:p>
        </p:txBody>
      </p:sp>
    </p:spTree>
    <p:extLst>
      <p:ext uri="{BB962C8B-B14F-4D97-AF65-F5344CB8AC3E}">
        <p14:creationId xmlns:p14="http://schemas.microsoft.com/office/powerpoint/2010/main" val="76350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3988C-6E3E-438A-8C24-33E096277F73}" type="datetimeFigureOut">
              <a:rPr lang="en-US"/>
              <a:pPr>
                <a:defRPr/>
              </a:pPr>
              <a:t>5/20/2014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340B9D-CAEE-48BA-BBC7-4F590C5D0B6C}" type="slidenum">
              <a:rPr lang="en-US"/>
              <a:pPr>
                <a:defRPr/>
              </a:pPr>
              <a:t>‹#›</a:t>
            </a:fld>
            <a:endParaRPr lang="en-US"/>
          </a:p>
        </p:txBody>
      </p:sp>
    </p:spTree>
    <p:extLst>
      <p:ext uri="{BB962C8B-B14F-4D97-AF65-F5344CB8AC3E}">
        <p14:creationId xmlns:p14="http://schemas.microsoft.com/office/powerpoint/2010/main" val="133076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3EC60C-2A44-4A65-B926-B143FF475C73}" type="datetimeFigureOut">
              <a:rPr lang="en-US"/>
              <a:pPr>
                <a:defRPr/>
              </a:pPr>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B36D95F-771C-4A3A-8467-7526D2E93D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p:cNvSpPr>
            <a:spLocks noGrp="1"/>
          </p:cNvSpPr>
          <p:nvPr>
            <p:ph type="ctrTitle"/>
          </p:nvPr>
        </p:nvSpPr>
        <p:spPr>
          <a:xfrm>
            <a:off x="685800" y="1981200"/>
            <a:ext cx="7772400" cy="3276600"/>
          </a:xfrm>
        </p:spPr>
        <p:txBody>
          <a:bodyPr/>
          <a:lstStyle/>
          <a:p>
            <a:pPr eaLnBrk="1" hangingPunct="1"/>
            <a:r>
              <a:rPr lang="en-US" altLang="en-US" sz="2400" b="1" smtClean="0"/>
              <a:t>Hello</a:t>
            </a:r>
            <a:r>
              <a:rPr lang="en-US" altLang="en-US" sz="2400" smtClean="0"/>
              <a:t/>
            </a:r>
            <a:br>
              <a:rPr lang="en-US" altLang="en-US" sz="2400" smtClean="0"/>
            </a:br>
            <a:r>
              <a:rPr lang="en-US" altLang="en-US" sz="2400" b="1" smtClean="0"/>
              <a:t> </a:t>
            </a:r>
            <a:r>
              <a:rPr lang="en-US" altLang="en-US" sz="2400" smtClean="0"/>
              <a:t/>
            </a:r>
            <a:br>
              <a:rPr lang="en-US" altLang="en-US" sz="2400" smtClean="0"/>
            </a:br>
            <a:r>
              <a:rPr lang="en-US" altLang="en-US" sz="2400" b="1" smtClean="0"/>
              <a:t>I am Dr. Malik, a Licensed Clinical Psychologist.</a:t>
            </a:r>
            <a:r>
              <a:rPr lang="en-US" altLang="en-US" sz="2400" smtClean="0"/>
              <a:t/>
            </a:r>
            <a:br>
              <a:rPr lang="en-US" altLang="en-US" sz="2400" smtClean="0"/>
            </a:br>
            <a:r>
              <a:rPr lang="en-US" altLang="en-US" sz="2400" b="1" smtClean="0"/>
              <a:t> </a:t>
            </a:r>
            <a:r>
              <a:rPr lang="en-US" altLang="en-US" sz="2400" smtClean="0"/>
              <a:t/>
            </a:r>
            <a:br>
              <a:rPr lang="en-US" altLang="en-US" sz="2400" smtClean="0"/>
            </a:br>
            <a:r>
              <a:rPr lang="en-US" altLang="en-US" sz="2400" b="1" smtClean="0"/>
              <a:t>Board Member, Saheli</a:t>
            </a:r>
            <a:r>
              <a:rPr lang="en-US" altLang="en-US" sz="2400" smtClean="0"/>
              <a:t/>
            </a:r>
            <a:br>
              <a:rPr lang="en-US" altLang="en-US" sz="2400" smtClean="0"/>
            </a:br>
            <a:r>
              <a:rPr lang="en-US" altLang="en-US" sz="2400" b="1" smtClean="0"/>
              <a:t> </a:t>
            </a:r>
            <a:r>
              <a:rPr lang="en-US" altLang="en-US" sz="2400" smtClean="0"/>
              <a:t/>
            </a:r>
            <a:br>
              <a:rPr lang="en-US" altLang="en-US" sz="2400" smtClean="0"/>
            </a:br>
            <a:r>
              <a:rPr lang="en-US" altLang="en-US" sz="2400" b="1" smtClean="0"/>
              <a:t>Chair, Emotional Well-Being and Mental Health Initiative</a:t>
            </a:r>
            <a:r>
              <a:rPr lang="en-US" altLang="en-US" sz="2400" smtClean="0"/>
              <a:t/>
            </a:r>
            <a:br>
              <a:rPr lang="en-US" altLang="en-US" sz="2400" smtClean="0"/>
            </a:br>
            <a:endParaRPr lang="en-US" altLang="en-US" sz="2400" smtClean="0"/>
          </a:p>
        </p:txBody>
      </p:sp>
      <p:pic>
        <p:nvPicPr>
          <p:cNvPr id="2052"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2425" y="5065713"/>
            <a:ext cx="13081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81000"/>
            <a:ext cx="807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486400"/>
            <a:ext cx="8458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7"/>
          <p:cNvSpPr>
            <a:spLocks noGrp="1"/>
          </p:cNvSpPr>
          <p:nvPr>
            <p:ph type="title"/>
          </p:nvPr>
        </p:nvSpPr>
        <p:spPr>
          <a:xfrm>
            <a:off x="838200" y="1752600"/>
            <a:ext cx="7848600" cy="3657600"/>
          </a:xfrm>
        </p:spPr>
        <p:txBody>
          <a:bodyPr/>
          <a:lstStyle/>
          <a:p>
            <a:pPr algn="l" eaLnBrk="1" hangingPunct="1">
              <a:tabLst>
                <a:tab pos="576263" algn="l"/>
              </a:tabLst>
            </a:pPr>
            <a:r>
              <a:rPr lang="en-US" altLang="en-US" sz="4000" b="1" smtClean="0"/>
              <a:t>                           SAHELI</a:t>
            </a:r>
            <a:r>
              <a:rPr lang="en-US" altLang="en-US" sz="1400" smtClean="0"/>
              <a:t> </a:t>
            </a:r>
            <a:r>
              <a:rPr lang="en-US" altLang="en-US" sz="1600" smtClean="0"/>
              <a:t/>
            </a:r>
            <a:br>
              <a:rPr lang="en-US" altLang="en-US" sz="1600" smtClean="0"/>
            </a:br>
            <a:r>
              <a:rPr lang="en-US" altLang="en-US" sz="2800" b="1" smtClean="0"/>
              <a:t>A success story.</a:t>
            </a:r>
            <a:r>
              <a:rPr lang="en-US" altLang="en-US" sz="1600" smtClean="0"/>
              <a:t/>
            </a:r>
            <a:br>
              <a:rPr lang="en-US" altLang="en-US" sz="1600" smtClean="0"/>
            </a:br>
            <a:r>
              <a:rPr lang="en-US" altLang="en-US" sz="1600" b="1" smtClean="0"/>
              <a:t>An IPV prevention agency that now serves women as well as their families.</a:t>
            </a:r>
            <a:r>
              <a:rPr lang="en-US" altLang="en-US" sz="1600" smtClean="0"/>
              <a:t/>
            </a:r>
            <a:br>
              <a:rPr lang="en-US" altLang="en-US" sz="1600" smtClean="0"/>
            </a:br>
            <a:r>
              <a:rPr lang="en-US" altLang="en-US" sz="800" b="1" smtClean="0"/>
              <a:t> </a:t>
            </a:r>
            <a:r>
              <a:rPr lang="en-US" altLang="en-US" sz="800" smtClean="0"/>
              <a:t/>
            </a:r>
            <a:br>
              <a:rPr lang="en-US" altLang="en-US" sz="800" smtClean="0"/>
            </a:br>
            <a:r>
              <a:rPr lang="en-US" altLang="en-US" sz="1600" b="1" smtClean="0"/>
              <a:t>Started in 1996. Early years, we helped about 8 women and had 10 volunteers. Between 2005 and 2009, Saheli helped 55 women with 85 volunteers. In 2013 alone, Saheli has helped 92 women, 74 of which are domestic abuse cases. </a:t>
            </a:r>
            <a:r>
              <a:rPr lang="en-US" altLang="en-US" sz="1600" smtClean="0"/>
              <a:t/>
            </a:r>
            <a:br>
              <a:rPr lang="en-US" altLang="en-US" sz="1600" smtClean="0"/>
            </a:br>
            <a:r>
              <a:rPr lang="en-US" altLang="en-US" sz="800" smtClean="0"/>
              <a:t/>
            </a:r>
            <a:br>
              <a:rPr lang="en-US" altLang="en-US" sz="800" smtClean="0"/>
            </a:br>
            <a:r>
              <a:rPr lang="en-US" altLang="en-US" sz="1600" b="1" smtClean="0"/>
              <a:t>Our volunteer numbers grow steadily. We now have a list-serve of almost 500 supporters and about 100 active volunteers. </a:t>
            </a:r>
            <a:r>
              <a:rPr lang="en-US" altLang="en-US" sz="1600" smtClean="0"/>
              <a:t/>
            </a:r>
            <a:br>
              <a:rPr lang="en-US" altLang="en-US" sz="1600" smtClean="0"/>
            </a:br>
            <a:r>
              <a:rPr lang="en-US" altLang="en-US" sz="800" smtClean="0"/>
              <a:t/>
            </a:r>
            <a:br>
              <a:rPr lang="en-US" altLang="en-US" sz="800" smtClean="0"/>
            </a:br>
            <a:r>
              <a:rPr lang="en-US" altLang="en-US" sz="1600" b="1" smtClean="0"/>
              <a:t>Additionally, Saheli’s work is supported by many leaders of the Indian, Pakistani and                	Bangladeshi communities in Boston.</a:t>
            </a:r>
            <a:endParaRPr lang="en-US" altLang="en-US" sz="1600" smtClean="0"/>
          </a:p>
        </p:txBody>
      </p:sp>
      <p:pic>
        <p:nvPicPr>
          <p:cNvPr id="307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1"/>
          <p:cNvSpPr txBox="1">
            <a:spLocks/>
          </p:cNvSpPr>
          <p:nvPr/>
        </p:nvSpPr>
        <p:spPr bwMode="auto">
          <a:xfrm>
            <a:off x="685800" y="198120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4400">
              <a:latin typeface="Calibri" pitchFamily="34" charset="0"/>
            </a:endParaRPr>
          </a:p>
        </p:txBody>
      </p:sp>
      <p:pic>
        <p:nvPicPr>
          <p:cNvPr id="3078"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2400" y="5065713"/>
            <a:ext cx="1306513"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381000"/>
            <a:ext cx="807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a:xfrm>
            <a:off x="495300" y="1841500"/>
            <a:ext cx="8343900" cy="3568700"/>
          </a:xfrm>
        </p:spPr>
        <p:txBody>
          <a:bodyPr/>
          <a:lstStyle/>
          <a:p>
            <a:pPr eaLnBrk="1" hangingPunct="1"/>
            <a:r>
              <a:rPr lang="en-US" altLang="en-US" sz="3200" b="1" smtClean="0"/>
              <a:t>Saheli’s New Initiative</a:t>
            </a:r>
            <a:r>
              <a:rPr lang="en-US" altLang="en-US" sz="2400" smtClean="0"/>
              <a:t/>
            </a:r>
            <a:br>
              <a:rPr lang="en-US" altLang="en-US" sz="2400" smtClean="0"/>
            </a:br>
            <a:r>
              <a:rPr lang="en-US" altLang="en-US" sz="2400" b="1" smtClean="0"/>
              <a:t> </a:t>
            </a:r>
            <a:r>
              <a:rPr lang="en-US" altLang="en-US" sz="2400" smtClean="0"/>
              <a:t/>
            </a:r>
            <a:br>
              <a:rPr lang="en-US" altLang="en-US" sz="2400" smtClean="0"/>
            </a:br>
            <a:r>
              <a:rPr lang="en-US" altLang="en-US" sz="2800" b="1" smtClean="0"/>
              <a:t>RAISING AWARENESS ABOUT EMOTIONAL WELL-BEING AND MENTAL HEALTH</a:t>
            </a:r>
            <a:r>
              <a:rPr lang="en-US" altLang="en-US" sz="2800" smtClean="0"/>
              <a:t> </a:t>
            </a:r>
            <a:r>
              <a:rPr lang="en-US" altLang="en-US" sz="2800" b="1" smtClean="0"/>
              <a:t>IN THE SOUTH EAST ASIAN COMMUNITY</a:t>
            </a:r>
            <a:r>
              <a:rPr lang="en-US" altLang="en-US" sz="2400" smtClean="0"/>
              <a:t/>
            </a:r>
            <a:br>
              <a:rPr lang="en-US" altLang="en-US" sz="2400" smtClean="0"/>
            </a:br>
            <a:r>
              <a:rPr lang="en-US" altLang="en-US" sz="1800" smtClean="0"/>
              <a:t/>
            </a:r>
            <a:br>
              <a:rPr lang="en-US" altLang="en-US" sz="1800" smtClean="0"/>
            </a:br>
            <a:endParaRPr lang="en-US" altLang="en-US" sz="1600" smtClean="0"/>
          </a:p>
        </p:txBody>
      </p:sp>
      <p:pic>
        <p:nvPicPr>
          <p:cNvPr id="409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2425" y="5065713"/>
            <a:ext cx="13081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81000"/>
            <a:ext cx="807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838200" y="1447800"/>
            <a:ext cx="7772400" cy="4038600"/>
          </a:xfrm>
        </p:spPr>
        <p:txBody>
          <a:bodyPr/>
          <a:lstStyle/>
          <a:p>
            <a:pPr algn="l" eaLnBrk="1" hangingPunct="1"/>
            <a:r>
              <a:rPr lang="en-US" altLang="en-US" sz="3200" b="1" smtClean="0"/>
              <a:t>                            WHY NOW?</a:t>
            </a:r>
            <a:r>
              <a:rPr lang="en-US" altLang="en-US" sz="2000" b="1" smtClean="0"/>
              <a:t> </a:t>
            </a:r>
            <a:r>
              <a:rPr lang="en-US" altLang="en-US" sz="2000" smtClean="0"/>
              <a:t/>
            </a:r>
            <a:br>
              <a:rPr lang="en-US" altLang="en-US" sz="2000" smtClean="0"/>
            </a:br>
            <a:r>
              <a:rPr lang="en-US" altLang="en-US" sz="2000" smtClean="0"/>
              <a:t>1 ) </a:t>
            </a:r>
            <a:r>
              <a:rPr lang="en-US" altLang="en-US" sz="2000" b="1" smtClean="0"/>
              <a:t>Persistent awareness that IPV is not separate from mental health issues.</a:t>
            </a:r>
            <a:r>
              <a:rPr lang="en-US" altLang="en-US" sz="2000" smtClean="0"/>
              <a:t/>
            </a:r>
            <a:br>
              <a:rPr lang="en-US" altLang="en-US" sz="2000" smtClean="0"/>
            </a:br>
            <a:r>
              <a:rPr lang="en-US" altLang="en-US" sz="2000" smtClean="0"/>
              <a:t>2) </a:t>
            </a:r>
            <a:r>
              <a:rPr lang="en-US" altLang="en-US" sz="2000" b="1" smtClean="0"/>
              <a:t>The victims, predominantly women, do not leave the perpetrator, who is often their spouse or intimate partner. The emotional well-being of the victim is of grave concern to Saheli</a:t>
            </a:r>
            <a:r>
              <a:rPr lang="en-US" altLang="en-US" sz="2000" smtClean="0"/>
              <a:t/>
            </a:r>
            <a:br>
              <a:rPr lang="en-US" altLang="en-US" sz="2000" smtClean="0"/>
            </a:br>
            <a:r>
              <a:rPr lang="en-US" altLang="en-US" sz="2000" smtClean="0"/>
              <a:t>3) </a:t>
            </a:r>
            <a:r>
              <a:rPr lang="en-US" altLang="en-US" sz="2000" b="1" smtClean="0"/>
              <a:t>The family, especially the children, are also affected. Saheli wishes to serve the entire family. </a:t>
            </a:r>
            <a:r>
              <a:rPr lang="en-US" altLang="en-US" sz="2000" smtClean="0"/>
              <a:t/>
            </a:r>
            <a:br>
              <a:rPr lang="en-US" altLang="en-US" sz="2000" smtClean="0"/>
            </a:br>
            <a:r>
              <a:rPr lang="en-US" altLang="en-US" sz="2000" smtClean="0"/>
              <a:t>4) </a:t>
            </a:r>
            <a:r>
              <a:rPr lang="en-US" altLang="en-US" sz="2000" b="1" smtClean="0"/>
              <a:t>Saheli now wishes to expand to serve the entire community, in addition to IPV clients. </a:t>
            </a:r>
            <a:endParaRPr lang="en-US" altLang="en-US" sz="2000" smtClean="0"/>
          </a:p>
        </p:txBody>
      </p:sp>
      <p:pic>
        <p:nvPicPr>
          <p:cNvPr id="512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2425" y="5065713"/>
            <a:ext cx="13081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81000"/>
            <a:ext cx="807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057400"/>
            <a:ext cx="8229600" cy="3276600"/>
          </a:xfrm>
        </p:spPr>
        <p:txBody>
          <a:bodyPr/>
          <a:lstStyle/>
          <a:p>
            <a:pPr algn="l" eaLnBrk="1" hangingPunct="1"/>
            <a:r>
              <a:rPr lang="en-US" altLang="en-US" sz="3200" b="1" smtClean="0"/>
              <a:t>                                STEPS TAKEN</a:t>
            </a:r>
            <a:r>
              <a:rPr lang="en-US" altLang="en-US" sz="2400" smtClean="0"/>
              <a:t/>
            </a:r>
            <a:br>
              <a:rPr lang="en-US" altLang="en-US" sz="2400" smtClean="0"/>
            </a:br>
            <a:r>
              <a:rPr lang="en-US" altLang="en-US" sz="2400" b="1" smtClean="0"/>
              <a:t> </a:t>
            </a:r>
            <a:r>
              <a:rPr lang="en-US" altLang="en-US" sz="2400" smtClean="0"/>
              <a:t/>
            </a:r>
            <a:br>
              <a:rPr lang="en-US" altLang="en-US" sz="2400" smtClean="0"/>
            </a:br>
            <a:r>
              <a:rPr lang="en-US" altLang="en-US" sz="2200" smtClean="0"/>
              <a:t>1) </a:t>
            </a:r>
            <a:r>
              <a:rPr lang="en-US" altLang="en-US" sz="2200" b="1" smtClean="0"/>
              <a:t>Received Funding from Harvard Pilgrim to launch this Initiative.</a:t>
            </a:r>
            <a:br>
              <a:rPr lang="en-US" altLang="en-US" sz="2200" b="1" smtClean="0"/>
            </a:br>
            <a:r>
              <a:rPr lang="en-US" altLang="en-US" sz="2200" b="1" smtClean="0"/>
              <a:t/>
            </a:r>
            <a:br>
              <a:rPr lang="en-US" altLang="en-US" sz="2200" b="1" smtClean="0"/>
            </a:br>
            <a:r>
              <a:rPr lang="en-US" altLang="en-US" sz="2200" b="1" smtClean="0"/>
              <a:t>2) A Chair who was a Senior Mental Health Professional was recruited from the Community, and made a Board member.</a:t>
            </a:r>
            <a:r>
              <a:rPr lang="en-US" altLang="en-US" sz="2200" smtClean="0"/>
              <a:t/>
            </a:r>
            <a:br>
              <a:rPr lang="en-US" altLang="en-US" sz="2200" smtClean="0"/>
            </a:br>
            <a:r>
              <a:rPr lang="en-US" altLang="en-US" sz="2200" smtClean="0"/>
              <a:t/>
            </a:r>
            <a:br>
              <a:rPr lang="en-US" altLang="en-US" sz="2200" smtClean="0"/>
            </a:br>
            <a:r>
              <a:rPr lang="en-US" altLang="en-US" sz="2200" smtClean="0"/>
              <a:t>3) </a:t>
            </a:r>
            <a:r>
              <a:rPr lang="en-US" altLang="en-US" sz="2200" b="1" smtClean="0"/>
              <a:t>An EWB and MH committee was formed. </a:t>
            </a:r>
            <a:r>
              <a:rPr lang="en-US" altLang="en-US" sz="2400" smtClean="0"/>
              <a:t/>
            </a:r>
            <a:br>
              <a:rPr lang="en-US" altLang="en-US" sz="2400" smtClean="0"/>
            </a:br>
            <a:endParaRPr lang="en-US" altLang="en-US" sz="1600" smtClean="0"/>
          </a:p>
        </p:txBody>
      </p:sp>
      <p:sp>
        <p:nvSpPr>
          <p:cNvPr id="6147" name="Title 7"/>
          <p:cNvSpPr txBox="1">
            <a:spLocks/>
          </p:cNvSpPr>
          <p:nvPr/>
        </p:nvSpPr>
        <p:spPr bwMode="auto">
          <a:xfrm>
            <a:off x="495300" y="1905000"/>
            <a:ext cx="8229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000">
              <a:latin typeface="Calibri" pitchFamily="34" charset="0"/>
            </a:endParaRPr>
          </a:p>
        </p:txBody>
      </p:sp>
      <p:pic>
        <p:nvPicPr>
          <p:cNvPr id="614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2425" y="5065713"/>
            <a:ext cx="13081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81000"/>
            <a:ext cx="807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600200"/>
            <a:ext cx="8229600" cy="3581400"/>
          </a:xfrm>
        </p:spPr>
        <p:txBody>
          <a:bodyPr/>
          <a:lstStyle/>
          <a:p>
            <a:pPr algn="l" eaLnBrk="1" hangingPunct="1"/>
            <a:r>
              <a:rPr lang="en-US" altLang="en-US" sz="2800" b="1" smtClean="0"/>
              <a:t>                              PLANNING THE INITIATIVE</a:t>
            </a:r>
            <a:r>
              <a:rPr lang="en-US" altLang="en-US" sz="1200" smtClean="0"/>
              <a:t/>
            </a:r>
            <a:br>
              <a:rPr lang="en-US" altLang="en-US" sz="1200" smtClean="0"/>
            </a:br>
            <a:r>
              <a:rPr lang="en-US" altLang="en-US" sz="1200" smtClean="0"/>
              <a:t/>
            </a:r>
            <a:br>
              <a:rPr lang="en-US" altLang="en-US" sz="1200" smtClean="0"/>
            </a:br>
            <a:r>
              <a:rPr lang="en-US" altLang="en-US" sz="1200" smtClean="0"/>
              <a:t>1) </a:t>
            </a:r>
            <a:r>
              <a:rPr lang="en-US" altLang="en-US" sz="1400" b="1" smtClean="0"/>
              <a:t>Involve the community. Community Allies Gathering </a:t>
            </a:r>
            <a:r>
              <a:rPr lang="en-US" altLang="en-US" sz="1400" smtClean="0"/>
              <a:t/>
            </a:r>
            <a:br>
              <a:rPr lang="en-US" altLang="en-US" sz="1400" smtClean="0"/>
            </a:br>
            <a:r>
              <a:rPr lang="en-US" altLang="en-US" sz="1400" smtClean="0"/>
              <a:t>2) </a:t>
            </a:r>
            <a:r>
              <a:rPr lang="en-US" altLang="en-US" sz="1400" b="1" smtClean="0"/>
              <a:t>Bring all MH professionals to the table. MH Providers Gathering  </a:t>
            </a:r>
            <a:r>
              <a:rPr lang="en-US" altLang="en-US" sz="1400" smtClean="0"/>
              <a:t/>
            </a:r>
            <a:br>
              <a:rPr lang="en-US" altLang="en-US" sz="1400" smtClean="0"/>
            </a:br>
            <a:r>
              <a:rPr lang="en-US" altLang="en-US" sz="1400" smtClean="0"/>
              <a:t>3) </a:t>
            </a:r>
            <a:r>
              <a:rPr lang="en-US" altLang="en-US" sz="1400" b="1" smtClean="0"/>
              <a:t>Begin to generate a collaborative Vision </a:t>
            </a:r>
            <a:r>
              <a:rPr lang="en-US" altLang="en-US" sz="1400" smtClean="0"/>
              <a:t/>
            </a:r>
            <a:br>
              <a:rPr lang="en-US" altLang="en-US" sz="1400" smtClean="0"/>
            </a:br>
            <a:r>
              <a:rPr lang="en-US" altLang="en-US" sz="1400" smtClean="0"/>
              <a:t>4) </a:t>
            </a:r>
            <a:r>
              <a:rPr lang="en-US" altLang="en-US" sz="1400" b="1" smtClean="0"/>
              <a:t>Hold a day long Symposium: launching the initiative sensitively, with topics that are relevant to teenagers, parents, men and women.  </a:t>
            </a:r>
            <a:r>
              <a:rPr lang="en-US" altLang="en-US" sz="1400" smtClean="0"/>
              <a:t/>
            </a:r>
            <a:br>
              <a:rPr lang="en-US" altLang="en-US" sz="1400" smtClean="0"/>
            </a:br>
            <a:r>
              <a:rPr lang="en-US" altLang="en-US" sz="1400" smtClean="0"/>
              <a:t>5) </a:t>
            </a:r>
            <a:r>
              <a:rPr lang="en-US" altLang="en-US" sz="1400" b="1" smtClean="0"/>
              <a:t>Date is September 14. Topics are: </a:t>
            </a:r>
            <a:r>
              <a:rPr lang="en-US" altLang="en-US" sz="1400" smtClean="0"/>
              <a:t/>
            </a:r>
            <a:br>
              <a:rPr lang="en-US" altLang="en-US" sz="1400" smtClean="0"/>
            </a:br>
            <a:r>
              <a:rPr lang="en-US" altLang="en-US" sz="1400" b="1" smtClean="0"/>
              <a:t>	Precarious Manhood: it’s not easy to be a tough guy</a:t>
            </a:r>
            <a:r>
              <a:rPr lang="en-US" altLang="en-US" sz="1400" smtClean="0"/>
              <a:t/>
            </a:r>
            <a:br>
              <a:rPr lang="en-US" altLang="en-US" sz="1400" smtClean="0"/>
            </a:br>
            <a:r>
              <a:rPr lang="en-US" altLang="en-US" sz="1400" b="1" smtClean="0"/>
              <a:t>	Motherhood: Respecting the invisible work of mothers</a:t>
            </a:r>
            <a:r>
              <a:rPr lang="en-US" altLang="en-US" sz="1400" smtClean="0"/>
              <a:t/>
            </a:r>
            <a:br>
              <a:rPr lang="en-US" altLang="en-US" sz="1400" smtClean="0"/>
            </a:br>
            <a:r>
              <a:rPr lang="en-US" altLang="en-US" sz="1400" b="1" smtClean="0"/>
              <a:t>	Raising Resilient Teenagers: The requirements of the majority  culture upon our children when 	they enter teenage. </a:t>
            </a:r>
            <a:r>
              <a:rPr lang="en-US" altLang="en-US" sz="1400" smtClean="0"/>
              <a:t/>
            </a:r>
            <a:br>
              <a:rPr lang="en-US" altLang="en-US" sz="1400" smtClean="0"/>
            </a:br>
            <a:r>
              <a:rPr lang="en-US" altLang="en-US" sz="1400" b="1" smtClean="0"/>
              <a:t>	IPV: The impact of IPV on the children in the family</a:t>
            </a:r>
            <a:r>
              <a:rPr lang="en-US" altLang="en-US" sz="1400" smtClean="0"/>
              <a:t/>
            </a:r>
            <a:br>
              <a:rPr lang="en-US" altLang="en-US" sz="1400" smtClean="0"/>
            </a:br>
            <a:r>
              <a:rPr lang="en-US" altLang="en-US" sz="1400" b="1" smtClean="0"/>
              <a:t>6. Flyers available after this panel</a:t>
            </a:r>
            <a:endParaRPr lang="en-US" altLang="en-US" sz="1200" smtClean="0"/>
          </a:p>
        </p:txBody>
      </p:sp>
      <p:sp>
        <p:nvSpPr>
          <p:cNvPr id="7171" name="Title 7"/>
          <p:cNvSpPr txBox="1">
            <a:spLocks/>
          </p:cNvSpPr>
          <p:nvPr/>
        </p:nvSpPr>
        <p:spPr bwMode="auto">
          <a:xfrm>
            <a:off x="495300" y="1905000"/>
            <a:ext cx="8229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000">
              <a:latin typeface="Calibri" pitchFamily="34" charset="0"/>
            </a:endParaRPr>
          </a:p>
        </p:txBody>
      </p:sp>
      <p:pic>
        <p:nvPicPr>
          <p:cNvPr id="7172"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2425" y="5065713"/>
            <a:ext cx="13081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2925" y="304800"/>
            <a:ext cx="80676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057400"/>
            <a:ext cx="8229600" cy="2819400"/>
          </a:xfrm>
        </p:spPr>
        <p:txBody>
          <a:bodyPr/>
          <a:lstStyle/>
          <a:p>
            <a:pPr algn="l" eaLnBrk="1" hangingPunct="1"/>
            <a:r>
              <a:rPr lang="en-US" altLang="en-US" sz="3200" b="1" smtClean="0"/>
              <a:t>                                 CHALLENGES</a:t>
            </a:r>
            <a:r>
              <a:rPr lang="en-US" altLang="en-US" sz="1800" smtClean="0"/>
              <a:t/>
            </a:r>
            <a:br>
              <a:rPr lang="en-US" altLang="en-US" sz="1800" smtClean="0"/>
            </a:br>
            <a:r>
              <a:rPr lang="en-US" altLang="en-US" sz="1800" b="1" smtClean="0"/>
              <a:t> </a:t>
            </a:r>
            <a:r>
              <a:rPr lang="en-US" altLang="en-US" sz="1800" smtClean="0"/>
              <a:t/>
            </a:r>
            <a:br>
              <a:rPr lang="en-US" altLang="en-US" sz="1800" smtClean="0"/>
            </a:br>
            <a:r>
              <a:rPr lang="en-US" altLang="en-US" sz="1800" smtClean="0"/>
              <a:t>1) </a:t>
            </a:r>
            <a:r>
              <a:rPr lang="en-US" altLang="en-US" sz="1800" b="1" smtClean="0"/>
              <a:t>Can an IPV agency with a strong identity embrace a new initiative? What will that mean for the culture of the Board? How will Saheli integrate this new Initiative? </a:t>
            </a:r>
            <a:r>
              <a:rPr lang="en-US" altLang="en-US" sz="1800" smtClean="0"/>
              <a:t/>
            </a:r>
            <a:br>
              <a:rPr lang="en-US" altLang="en-US" sz="1800" smtClean="0"/>
            </a:br>
            <a:r>
              <a:rPr lang="en-US" altLang="en-US" sz="1800" b="1" smtClean="0"/>
              <a:t> </a:t>
            </a:r>
            <a:r>
              <a:rPr lang="en-US" altLang="en-US" sz="1800" smtClean="0"/>
              <a:t/>
            </a:r>
            <a:br>
              <a:rPr lang="en-US" altLang="en-US" sz="1800" smtClean="0"/>
            </a:br>
            <a:r>
              <a:rPr lang="en-US" altLang="en-US" sz="1800" smtClean="0"/>
              <a:t>2) </a:t>
            </a:r>
            <a:r>
              <a:rPr lang="en-US" altLang="en-US" sz="1800" b="1" smtClean="0"/>
              <a:t>Building a collaborative vision: should we limit ourselves to raising awareness? Should the Initiative be limited to holding information dissemination sessions?</a:t>
            </a:r>
            <a:r>
              <a:rPr lang="en-US" altLang="en-US" sz="1800" smtClean="0"/>
              <a:t/>
            </a:r>
            <a:br>
              <a:rPr lang="en-US" altLang="en-US" sz="1800" smtClean="0"/>
            </a:br>
            <a:r>
              <a:rPr lang="en-US" altLang="en-US" sz="1800" b="1" smtClean="0"/>
              <a:t> </a:t>
            </a:r>
            <a:r>
              <a:rPr lang="en-US" altLang="en-US" sz="1800" smtClean="0"/>
              <a:t/>
            </a:r>
            <a:br>
              <a:rPr lang="en-US" altLang="en-US" sz="1800" smtClean="0"/>
            </a:br>
            <a:r>
              <a:rPr lang="en-US" altLang="en-US" sz="1800" smtClean="0"/>
              <a:t>3) </a:t>
            </a:r>
            <a:r>
              <a:rPr lang="en-US" altLang="en-US" sz="1800" b="1" smtClean="0"/>
              <a:t>If we succeed in raising awareness, how will we provide for the next logical step; enough providers who can provide services.  There is a dearth of culturally competent providers. 					</a:t>
            </a:r>
            <a:br>
              <a:rPr lang="en-US" altLang="en-US" sz="1800" b="1" smtClean="0"/>
            </a:br>
            <a:r>
              <a:rPr lang="en-US" altLang="en-US" sz="1800" b="1" smtClean="0"/>
              <a:t>							</a:t>
            </a:r>
            <a:r>
              <a:rPr lang="en-US" altLang="en-US" sz="1600" b="1" i="1" smtClean="0"/>
              <a:t>Continued…</a:t>
            </a:r>
            <a:endParaRPr lang="en-US" altLang="en-US" sz="1800" i="1" smtClean="0"/>
          </a:p>
        </p:txBody>
      </p:sp>
      <p:sp>
        <p:nvSpPr>
          <p:cNvPr id="8195" name="Title 7"/>
          <p:cNvSpPr txBox="1">
            <a:spLocks/>
          </p:cNvSpPr>
          <p:nvPr/>
        </p:nvSpPr>
        <p:spPr bwMode="auto">
          <a:xfrm>
            <a:off x="495300" y="1905000"/>
            <a:ext cx="8229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000">
              <a:latin typeface="Calibri" pitchFamily="34" charset="0"/>
            </a:endParaRPr>
          </a:p>
        </p:txBody>
      </p:sp>
      <p:pic>
        <p:nvPicPr>
          <p:cNvPr id="8196"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2425" y="5065713"/>
            <a:ext cx="13081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81000"/>
            <a:ext cx="807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86400"/>
            <a:ext cx="7696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2425" y="5141913"/>
            <a:ext cx="13081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ChangeArrowheads="1"/>
          </p:cNvSpPr>
          <p:nvPr/>
        </p:nvSpPr>
        <p:spPr bwMode="auto">
          <a:xfrm>
            <a:off x="533400" y="1371600"/>
            <a:ext cx="8382000" cy="3900488"/>
          </a:xfrm>
          <a:prstGeom prst="rect">
            <a:avLst/>
          </a:prstGeom>
          <a:noFill/>
          <a:ln w="9525">
            <a:noFill/>
            <a:miter lim="800000"/>
            <a:headEnd/>
            <a:tailEnd/>
          </a:ln>
          <a:effectLst/>
        </p:spPr>
        <p:txBody>
          <a:bodyPr anchor="ctr">
            <a:spAutoFit/>
          </a:bodyPr>
          <a:lstStyle/>
          <a:p>
            <a:pPr>
              <a:defRPr/>
            </a:pPr>
            <a:endParaRPr lang="en-US" b="1" dirty="0">
              <a:latin typeface="+mj-lt"/>
              <a:ea typeface="MS Mincho" pitchFamily="49" charset="-128"/>
              <a:cs typeface="Times New Roman" pitchFamily="18" charset="0"/>
            </a:endParaRPr>
          </a:p>
          <a:p>
            <a:pPr>
              <a:defRPr/>
            </a:pPr>
            <a:r>
              <a:rPr lang="en-US" b="1" dirty="0">
                <a:latin typeface="+mj-lt"/>
                <a:ea typeface="MS Mincho" pitchFamily="49" charset="-128"/>
                <a:cs typeface="Times New Roman" pitchFamily="18" charset="0"/>
              </a:rPr>
              <a:t>4) Should we include evaluation and referral services? Negotiating the MH system is a nightmare for our community, as this subject is taboo. People do not know how to evaluate a provider…for example, what questions to ask to ensure a “good fit.” Unlike medical services, MH services depend hugely on a “good fit” between the provider and the client.  During evaluation, how to present their own value system and require that services be culturally competent, etc. </a:t>
            </a:r>
          </a:p>
          <a:p>
            <a:pPr>
              <a:defRPr/>
            </a:pPr>
            <a:endParaRPr lang="en-US" sz="1050" dirty="0">
              <a:latin typeface="+mj-lt"/>
              <a:cs typeface="Arial" pitchFamily="34" charset="0"/>
            </a:endParaRPr>
          </a:p>
          <a:p>
            <a:pPr eaLnBrk="0" hangingPunct="0">
              <a:defRPr/>
            </a:pPr>
            <a:r>
              <a:rPr lang="en-US" b="1" dirty="0">
                <a:latin typeface="+mj-lt"/>
                <a:ea typeface="MS Mincho" pitchFamily="49" charset="-128"/>
                <a:cs typeface="Times New Roman" pitchFamily="18" charset="0"/>
              </a:rPr>
              <a:t>5) Often, people do not know what to search for: example…a teenager who is aggressive.  What is the next step?</a:t>
            </a:r>
          </a:p>
          <a:p>
            <a:pPr eaLnBrk="0" hangingPunct="0">
              <a:defRPr/>
            </a:pPr>
            <a:endParaRPr lang="en-US" sz="1000" dirty="0">
              <a:latin typeface="+mj-lt"/>
              <a:cs typeface="Arial" pitchFamily="34" charset="0"/>
            </a:endParaRPr>
          </a:p>
          <a:p>
            <a:pPr eaLnBrk="0" hangingPunct="0">
              <a:defRPr/>
            </a:pPr>
            <a:r>
              <a:rPr lang="en-US" b="1" dirty="0">
                <a:latin typeface="+mj-lt"/>
                <a:ea typeface="MS Mincho" pitchFamily="49" charset="-128"/>
                <a:cs typeface="Times New Roman" pitchFamily="18" charset="0"/>
              </a:rPr>
              <a:t>6) Should we include service delivery? Should we have volunteers who will deliver services free of charge, like the existing IPV model?</a:t>
            </a:r>
          </a:p>
          <a:p>
            <a:pPr eaLnBrk="0" hangingPunct="0">
              <a:defRPr/>
            </a:pPr>
            <a:endParaRPr lang="en-US" sz="1000" dirty="0">
              <a:latin typeface="+mj-lt"/>
              <a:cs typeface="Arial" pitchFamily="34" charset="0"/>
            </a:endParaRPr>
          </a:p>
          <a:p>
            <a:pPr eaLnBrk="0" hangingPunct="0">
              <a:defRPr/>
            </a:pPr>
            <a:r>
              <a:rPr lang="en-US" b="1" dirty="0">
                <a:latin typeface="+mj-lt"/>
                <a:ea typeface="MS Mincho" pitchFamily="49" charset="-128"/>
                <a:cs typeface="Times New Roman" pitchFamily="18" charset="0"/>
              </a:rPr>
              <a:t>7) There is much to learn.</a:t>
            </a:r>
            <a:endParaRPr lang="en-US" dirty="0">
              <a:latin typeface="+mj-lt"/>
              <a:cs typeface="Arial" pitchFamily="34" charset="0"/>
            </a:endParaRPr>
          </a:p>
        </p:txBody>
      </p:sp>
      <p:pic>
        <p:nvPicPr>
          <p:cNvPr id="9221"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81000"/>
            <a:ext cx="807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aheli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Saheli Presentation Template</Template>
  <TotalTime>127</TotalTime>
  <Words>176</Words>
  <Application>Microsoft Office PowerPoint</Application>
  <PresentationFormat>On-screen Show (4:3)</PresentationFormat>
  <Paragraphs>23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MS Mincho</vt:lpstr>
      <vt:lpstr>Times New Roman</vt:lpstr>
      <vt:lpstr>Saheli Presentation Template</vt:lpstr>
      <vt:lpstr>Hello   I am Dr. Malik, a Licensed Clinical Psychologist.   Board Member, Saheli   Chair, Emotional Well-Being and Mental Health Initiative </vt:lpstr>
      <vt:lpstr>                           SAHELI  A success story. An IPV prevention agency that now serves women as well as their families.   Started in 1996. Early years, we helped about 8 women and had 10 volunteers. Between 2005 and 2009, Saheli helped 55 women with 85 volunteers. In 2013 alone, Saheli has helped 92 women, 74 of which are domestic abuse cases.   Our volunteer numbers grow steadily. We now have a list-serve of almost 500 supporters and about 100 active volunteers.   Additionally, Saheli’s work is supported by many leaders of the Indian, Pakistani and                 Bangladeshi communities in Boston.</vt:lpstr>
      <vt:lpstr>Saheli’s New Initiative   RAISING AWARENESS ABOUT EMOTIONAL WELL-BEING AND MENTAL HEALTH IN THE SOUTH EAST ASIAN COMMUNITY  </vt:lpstr>
      <vt:lpstr>                            WHY NOW?  1 ) Persistent awareness that IPV is not separate from mental health issues. 2) The victims, predominantly women, do not leave the perpetrator, who is often their spouse or intimate partner. The emotional well-being of the victim is of grave concern to Saheli 3) The family, especially the children, are also affected. Saheli wishes to serve the entire family.  4) Saheli now wishes to expand to serve the entire community, in addition to IPV clients. </vt:lpstr>
      <vt:lpstr>                                STEPS TAKEN   1) Received Funding from Harvard Pilgrim to launch this Initiative.  2) A Chair who was a Senior Mental Health Professional was recruited from the Community, and made a Board member.  3) An EWB and MH committee was formed.  </vt:lpstr>
      <vt:lpstr>                              PLANNING THE INITIATIVE  1) Involve the community. Community Allies Gathering  2) Bring all MH professionals to the table. MH Providers Gathering   3) Begin to generate a collaborative Vision  4) Hold a day long Symposium: launching the initiative sensitively, with topics that are relevant to teenagers, parents, men and women.   5) Date is September 14. Topics are:   Precarious Manhood: it’s not easy to be a tough guy  Motherhood: Respecting the invisible work of mothers  Raising Resilient Teenagers: The requirements of the majority  culture upon our children when  they enter teenage.   IPV: The impact of IPV on the children in the family 6. Flyers available after this panel</vt:lpstr>
      <vt:lpstr>                                 CHALLENGES   1) Can an IPV agency with a strong identity embrace a new initiative? What will that mean for the culture of the Board? How will Saheli integrate this new Initiative?    2) Building a collaborative vision: should we limit ourselves to raising awareness? Should the Initiative be limited to holding information dissemination sessions?   3) If we succeed in raising awareness, how will we provide for the next logical step; enough providers who can provide services.  There is a dearth of culturally competent providers.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Saheli Presents   Mental Health / Emotional Well-Being Awareness Symposium   September 14, 10-6 Pm 93 Worcester Street, Wellesley, Ma   Sponsored By Harvard Pilgrim Health Care</dc:title>
  <dc:creator>Anupam</dc:creator>
  <cp:lastModifiedBy>Ann Han</cp:lastModifiedBy>
  <cp:revision>20</cp:revision>
  <dcterms:created xsi:type="dcterms:W3CDTF">2014-03-27T17:29:14Z</dcterms:created>
  <dcterms:modified xsi:type="dcterms:W3CDTF">2014-05-20T12:41:03Z</dcterms:modified>
</cp:coreProperties>
</file>